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2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490BD-8F97-414F-ADB2-906A29B3EF20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548E6-0936-4AC6-BED6-35ECB28AA4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5230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548E6-0936-4AC6-BED6-35ECB28AA45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2496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20.7.2017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deoele.com/Curso.html" TargetMode="External"/><Relationship Id="rId2" Type="http://schemas.openxmlformats.org/officeDocument/2006/relationships/hyperlink" Target="http://personal.colby.edu/~bknelson/SLC/pronunciacio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verbs-online.com/spanish-verbs/spanish-verbs.htm" TargetMode="External"/><Relationship Id="rId4" Type="http://schemas.openxmlformats.org/officeDocument/2006/relationships/hyperlink" Target="https://www.edinumen-eleteca.e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ladiez.com/" TargetMode="External"/><Relationship Id="rId2" Type="http://schemas.openxmlformats.org/officeDocument/2006/relationships/hyperlink" Target="http://clicknlearn.net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www.ver-taal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http://www.abc.es/" TargetMode="External"/><Relationship Id="rId7" Type="http://schemas.openxmlformats.org/officeDocument/2006/relationships/image" Target="../media/image22.jpeg"/><Relationship Id="rId2" Type="http://schemas.openxmlformats.org/officeDocument/2006/relationships/hyperlink" Target="https://elpai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hyperlink" Target="http://www.elperiodico.com/es/" TargetMode="External"/><Relationship Id="rId4" Type="http://schemas.openxmlformats.org/officeDocument/2006/relationships/hyperlink" Target="http://www.publico.e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cnmes.com/" TargetMode="External"/><Relationship Id="rId2" Type="http://schemas.openxmlformats.org/officeDocument/2006/relationships/hyperlink" Target="http://www.lavanguardi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u="sng" dirty="0"/>
              <a:t>Barcelona</a:t>
            </a:r>
            <a:r>
              <a:rPr lang="cs-CZ" u="sng" dirty="0" smtClean="0"/>
              <a:t>, </a:t>
            </a:r>
            <a:r>
              <a:rPr lang="cs-CZ" b="1" u="sng" dirty="0" err="1" smtClean="0"/>
              <a:t>Españ</a:t>
            </a:r>
            <a:r>
              <a:rPr lang="es-ES" b="1" u="sng" dirty="0" smtClean="0"/>
              <a:t>a, Catalunya</a:t>
            </a:r>
            <a:r>
              <a:rPr lang="es-ES" dirty="0" smtClean="0"/>
              <a:t/>
            </a:r>
            <a:br>
              <a:rPr lang="es-ES" dirty="0" smtClean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Mgr. Lenka Ku</a:t>
            </a:r>
            <a:r>
              <a:rPr lang="cs-CZ" dirty="0" err="1" smtClean="0"/>
              <a:t>čerová</a:t>
            </a:r>
            <a:endParaRPr lang="es-ES" dirty="0" smtClean="0"/>
          </a:p>
          <a:p>
            <a:r>
              <a:rPr lang="es-ES" dirty="0" smtClean="0"/>
              <a:t>El curso de </a:t>
            </a:r>
            <a:r>
              <a:rPr lang="cs-CZ" dirty="0" err="1" smtClean="0"/>
              <a:t>español</a:t>
            </a:r>
            <a:endParaRPr lang="es-ES" dirty="0" smtClean="0"/>
          </a:p>
          <a:p>
            <a:r>
              <a:rPr lang="es-ES" dirty="0" smtClean="0"/>
              <a:t>De 3 Julio a 14 Julio 2017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553483"/>
            <a:ext cx="1805186" cy="130695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2843808" cy="81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b="1" u="sng" dirty="0"/>
              <a:t>Escuela de Español en </a:t>
            </a:r>
            <a:r>
              <a:rPr lang="es-ES" b="1" u="sng" dirty="0" smtClean="0"/>
              <a:t>Barcelona</a:t>
            </a:r>
          </a:p>
          <a:p>
            <a:r>
              <a:rPr lang="es-ES" dirty="0"/>
              <a:t>está situada en una preciosa casa de finales del siglo XIX con un bonito jardín, a sólo 10 minutos a pie de plaza Catalunya, en el corazón de Barcelona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2181"/>
            <a:ext cx="6804756" cy="93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322" y="5733256"/>
            <a:ext cx="15621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365104"/>
            <a:ext cx="3821979" cy="218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89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/>
              <a:t>Cursos de Español en Barcelona</a:t>
            </a:r>
            <a:endParaRPr lang="cs-CZ" u="sng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Antes del comienzo del curso, los estudiantes harán un test de nivel escrito y otro oral para determinar el conocimiento general del idioma y </a:t>
            </a:r>
            <a:r>
              <a:rPr lang="es-ES" dirty="0" smtClean="0"/>
              <a:t>despu</a:t>
            </a:r>
            <a:r>
              <a:rPr lang="cs-CZ" dirty="0" smtClean="0"/>
              <a:t>é</a:t>
            </a:r>
            <a:r>
              <a:rPr lang="es-ES" dirty="0" smtClean="0"/>
              <a:t>s empe</a:t>
            </a:r>
            <a:r>
              <a:rPr lang="cs-CZ" dirty="0" err="1" smtClean="0"/>
              <a:t>zarán</a:t>
            </a:r>
            <a:r>
              <a:rPr lang="cs-CZ" dirty="0" smtClean="0"/>
              <a:t> en </a:t>
            </a:r>
            <a:r>
              <a:rPr lang="cs-CZ" dirty="0" err="1" smtClean="0"/>
              <a:t>grupos</a:t>
            </a:r>
            <a:r>
              <a:rPr lang="cs-CZ" dirty="0" smtClean="0"/>
              <a:t> </a:t>
            </a:r>
            <a:r>
              <a:rPr lang="cs-CZ" dirty="0" err="1" smtClean="0"/>
              <a:t>del</a:t>
            </a:r>
            <a:r>
              <a:rPr lang="cs-CZ" dirty="0" smtClean="0"/>
              <a:t> </a:t>
            </a:r>
            <a:r>
              <a:rPr lang="cs-CZ" dirty="0" err="1" smtClean="0"/>
              <a:t>mismo</a:t>
            </a:r>
            <a:r>
              <a:rPr lang="cs-CZ" dirty="0" smtClean="0"/>
              <a:t> </a:t>
            </a:r>
            <a:r>
              <a:rPr lang="cs-CZ" dirty="0" err="1" smtClean="0"/>
              <a:t>nivel</a:t>
            </a:r>
            <a:r>
              <a:rPr lang="cs-CZ" dirty="0" smtClean="0"/>
              <a:t>.</a:t>
            </a:r>
          </a:p>
          <a:p>
            <a:r>
              <a:rPr lang="cs-CZ" dirty="0" smtClean="0"/>
              <a:t>Los</a:t>
            </a:r>
            <a:r>
              <a:rPr lang="es-ES" dirty="0" smtClean="0"/>
              <a:t> </a:t>
            </a:r>
            <a:r>
              <a:rPr lang="es-ES" dirty="0"/>
              <a:t>cursos de español son en inmersión, lo que significa que desde el primer momento todo se realiza en español y todo el material proporcionado y la comunicación con los profesores es en español.</a:t>
            </a:r>
            <a:endParaRPr lang="cs-CZ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8817213" y="4716463"/>
            <a:ext cx="2047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2924841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900" b="0" i="0" u="none" strike="noStrike" cap="none" normalizeH="0" baseline="0" smtClean="0">
                <a:ln>
                  <a:noFill/>
                </a:ln>
                <a:solidFill>
                  <a:srgbClr val="241773"/>
                </a:solidFill>
                <a:effectLst/>
                <a:latin typeface="Arial" pitchFamily="34" charset="0"/>
                <a:cs typeface="Arial" pitchFamily="34" charset="0"/>
              </a:rPr>
              <a:t>Antes del comienzo del curso, los estudiantes harán un test de nivel escrito y otro oral para determinar el conocimiento general del idioma y después empezarán en grupos del mismo nivel.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65538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cs-CZ" altLang="cs-CZ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7628" y="5160400"/>
            <a:ext cx="1509575" cy="113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1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u="sng" dirty="0" err="1"/>
              <a:t>Curso</a:t>
            </a:r>
            <a:r>
              <a:rPr lang="cs-CZ" b="1" u="sng" dirty="0"/>
              <a:t> </a:t>
            </a:r>
            <a:r>
              <a:rPr lang="cs-CZ" b="1" u="sng" dirty="0" err="1"/>
              <a:t>Intensivo</a:t>
            </a:r>
            <a:r>
              <a:rPr lang="cs-CZ" b="1" u="sng" dirty="0"/>
              <a:t> + </a:t>
            </a:r>
            <a:r>
              <a:rPr lang="cs-CZ" b="1" u="sng" dirty="0" err="1"/>
              <a:t>lecciones</a:t>
            </a:r>
            <a:r>
              <a:rPr lang="cs-CZ" b="1" u="sng" dirty="0"/>
              <a:t> </a:t>
            </a:r>
            <a:r>
              <a:rPr lang="cs-CZ" b="1" u="sng" dirty="0" err="1"/>
              <a:t>privadas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Curso</a:t>
            </a:r>
            <a:r>
              <a:rPr lang="cs-CZ" dirty="0"/>
              <a:t> </a:t>
            </a:r>
            <a:r>
              <a:rPr lang="cs-CZ" dirty="0" err="1"/>
              <a:t>Intensivo</a:t>
            </a:r>
            <a:r>
              <a:rPr lang="cs-CZ" dirty="0"/>
              <a:t> 20+5 / </a:t>
            </a:r>
            <a:r>
              <a:rPr lang="cs-CZ" dirty="0" err="1"/>
              <a:t>Curso</a:t>
            </a:r>
            <a:r>
              <a:rPr lang="cs-CZ" dirty="0"/>
              <a:t> </a:t>
            </a:r>
            <a:r>
              <a:rPr lang="cs-CZ" dirty="0" err="1"/>
              <a:t>Intensivo</a:t>
            </a:r>
            <a:r>
              <a:rPr lang="cs-CZ" dirty="0"/>
              <a:t> 20+10 </a:t>
            </a:r>
            <a:endParaRPr lang="cs-CZ" dirty="0" smtClean="0"/>
          </a:p>
          <a:p>
            <a:r>
              <a:rPr lang="es-ES" dirty="0"/>
              <a:t>Las clases privadas permiten que el aprendizaje durante el curso sea aún más intensivo y personalizado</a:t>
            </a:r>
            <a:r>
              <a:rPr lang="es-ES" dirty="0" smtClean="0"/>
              <a:t>.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329100"/>
            <a:ext cx="3024336" cy="226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09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03779"/>
            <a:ext cx="8229600" cy="5937523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Además </a:t>
            </a:r>
            <a:r>
              <a:rPr lang="es-ES" dirty="0"/>
              <a:t>del idioma, el componente cultural es una parte esencial de las clases en Barcelona. 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09848" y="3651329"/>
            <a:ext cx="2832313" cy="212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0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err="1"/>
              <a:t>Sobre</a:t>
            </a:r>
            <a:r>
              <a:rPr lang="cs-CZ" b="1" u="sng" dirty="0"/>
              <a:t> Barcelona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Aprende español en Barcelona, la capital de Cataluña, la segunda ciudad más grande de España y una de las más dinámicas, animadas e internacionales de Europa. Barcelona ofrece todo tipo de ocio. Además de sol y mar, también tiene montaña, arte y cultura. Así pues, sea cual sea tu plan, Barcelona no te va a decepcionar, seguro que encuentras lo que buscas.</a:t>
            </a:r>
            <a:endParaRPr lang="cs-CZ" dirty="0"/>
          </a:p>
        </p:txBody>
      </p:sp>
      <p:pic>
        <p:nvPicPr>
          <p:cNvPr id="3076" name="Picture 4" descr="C:\Users\kucele\AppData\Local\Microsoft\Windows\Temporary Internet Files\Content.IE5\M7MC2P0D\fc_barcelona_logo___hd__glossy__by_alsidondoi1-d6rzesn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8640"/>
            <a:ext cx="2099084" cy="209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65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3" y="188913"/>
            <a:ext cx="2878047" cy="215853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88640"/>
            <a:ext cx="2149225" cy="161191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70278" y="626266"/>
            <a:ext cx="3501007" cy="262575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0521" y="3080961"/>
            <a:ext cx="4128458" cy="309634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734" y="2564904"/>
            <a:ext cx="2895786" cy="386104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40" y="3789040"/>
            <a:ext cx="230172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1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r>
              <a:rPr lang="es-ES" dirty="0"/>
              <a:t>Podrás descubrir cada uno de los barrios más emblemáticos de la ciudad condal, entre los </a:t>
            </a:r>
            <a:r>
              <a:rPr lang="es-ES" dirty="0" smtClean="0"/>
              <a:t>que</a:t>
            </a:r>
            <a:r>
              <a:rPr lang="cs-CZ" dirty="0"/>
              <a:t> </a:t>
            </a:r>
            <a:r>
              <a:rPr lang="es-ES" dirty="0" smtClean="0"/>
              <a:t>destacan </a:t>
            </a:r>
            <a:r>
              <a:rPr lang="es-ES" dirty="0"/>
              <a:t>el Gótico, el Born, la Barceloneta, Gracia, el Raval o Poble Sec entre otros. Pasea por las callejuelas del Gótico, relájate tomando algo en una terraza de Gracia, sorpréndete con los edificios modernistas, prueba alguna tapita por Poble Sec o cómete una paella frente al mar, pero sobre todo disfruta de Barcelona.</a:t>
            </a:r>
          </a:p>
          <a:p>
            <a:endParaRPr lang="cs-CZ" dirty="0"/>
          </a:p>
        </p:txBody>
      </p:sp>
      <p:pic>
        <p:nvPicPr>
          <p:cNvPr id="4098" name="Picture 2" descr="C:\Users\kucele\AppData\Local\Microsoft\Windows\Temporary Internet Files\Content.IE5\SGF282PG\582px-Coat_of_Arms_of_Barcelona_(17th-18th_Centuries)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437112"/>
            <a:ext cx="2051695" cy="2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4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58" y="260350"/>
            <a:ext cx="4414598" cy="3310949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861048"/>
            <a:ext cx="3707904" cy="278092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136" y="332656"/>
            <a:ext cx="2517744" cy="3356992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539552" y="4077072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err="1" smtClean="0"/>
              <a:t>Qué</a:t>
            </a:r>
            <a:r>
              <a:rPr lang="cs-CZ" sz="3200" dirty="0" smtClean="0"/>
              <a:t> </a:t>
            </a:r>
            <a:r>
              <a:rPr lang="cs-CZ" sz="3200" dirty="0" err="1" smtClean="0"/>
              <a:t>aproveche</a:t>
            </a:r>
            <a:r>
              <a:rPr lang="cs-CZ" sz="3200" dirty="0" smtClean="0"/>
              <a:t>!</a:t>
            </a:r>
          </a:p>
          <a:p>
            <a:r>
              <a:rPr lang="cs-CZ" sz="3200" dirty="0" err="1" smtClean="0"/>
              <a:t>Buen</a:t>
            </a:r>
            <a:r>
              <a:rPr lang="cs-CZ" sz="3200" dirty="0" smtClean="0"/>
              <a:t> </a:t>
            </a:r>
            <a:r>
              <a:rPr lang="cs-CZ" sz="3200" dirty="0" err="1" smtClean="0"/>
              <a:t>aprovecho</a:t>
            </a:r>
            <a:r>
              <a:rPr lang="cs-CZ" sz="3200" dirty="0" smtClean="0"/>
              <a:t>!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20563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u="sng" dirty="0" err="1"/>
              <a:t>Spanish</a:t>
            </a:r>
            <a:r>
              <a:rPr lang="cs-CZ" b="1" u="sng" dirty="0"/>
              <a:t> </a:t>
            </a:r>
            <a:r>
              <a:rPr lang="cs-CZ" b="1" u="sng" dirty="0" err="1"/>
              <a:t>language</a:t>
            </a:r>
            <a:r>
              <a:rPr lang="cs-CZ" b="1" u="sng" dirty="0"/>
              <a:t> and </a:t>
            </a:r>
            <a:r>
              <a:rPr lang="cs-CZ" b="1" u="sng" dirty="0" err="1"/>
              <a:t>culture</a:t>
            </a:r>
            <a:endParaRPr lang="cs-CZ" u="sng" dirty="0" smtClean="0">
              <a:hlinkClick r:id="rId2"/>
            </a:endParaRPr>
          </a:p>
          <a:p>
            <a:pPr marL="0" indent="0">
              <a:buNone/>
            </a:pPr>
            <a:r>
              <a:rPr lang="cs-CZ" u="sng" dirty="0" smtClean="0">
                <a:hlinkClick r:id="rId2"/>
              </a:rPr>
              <a:t>http</a:t>
            </a:r>
            <a:r>
              <a:rPr lang="cs-CZ" u="sng" dirty="0">
                <a:hlinkClick r:id="rId2"/>
              </a:rPr>
              <a:t>://personal.colby.edu/~bknelson/SLC/pronunciacion.html</a:t>
            </a:r>
            <a:endParaRPr lang="cs-CZ" dirty="0"/>
          </a:p>
          <a:p>
            <a:pPr marL="0" indent="0">
              <a:buNone/>
            </a:pPr>
            <a:r>
              <a:rPr lang="cs-CZ" dirty="0" err="1"/>
              <a:t>Vídeos</a:t>
            </a:r>
            <a:r>
              <a:rPr lang="cs-CZ" dirty="0"/>
              <a:t> para </a:t>
            </a:r>
            <a:r>
              <a:rPr lang="cs-CZ" dirty="0" err="1"/>
              <a:t>aprender</a:t>
            </a:r>
            <a:r>
              <a:rPr lang="cs-CZ" dirty="0"/>
              <a:t> </a:t>
            </a:r>
            <a:r>
              <a:rPr lang="cs-CZ" dirty="0" err="1" smtClean="0"/>
              <a:t>espa</a:t>
            </a:r>
            <a:r>
              <a:rPr lang="cs-CZ" dirty="0" err="1"/>
              <a:t>ñ</a:t>
            </a:r>
            <a:r>
              <a:rPr lang="cs-CZ" dirty="0" err="1" smtClean="0"/>
              <a:t>ol</a:t>
            </a:r>
            <a:endParaRPr lang="cs-CZ" dirty="0"/>
          </a:p>
          <a:p>
            <a:pPr marL="0" indent="0">
              <a:buNone/>
            </a:pPr>
            <a:r>
              <a:rPr lang="cs-CZ" u="sng" dirty="0">
                <a:hlinkClick r:id="rId3"/>
              </a:rPr>
              <a:t>http://</a:t>
            </a:r>
            <a:r>
              <a:rPr lang="cs-CZ" u="sng" dirty="0" smtClean="0">
                <a:hlinkClick r:id="rId3"/>
              </a:rPr>
              <a:t>www.videoele.com/Curso.html</a:t>
            </a:r>
            <a:endParaRPr lang="cs-CZ" u="sng" dirty="0" smtClean="0"/>
          </a:p>
          <a:p>
            <a:pPr marL="0" indent="0">
              <a:buNone/>
            </a:pPr>
            <a:r>
              <a:rPr lang="cs-CZ" dirty="0" err="1" smtClean="0"/>
              <a:t>ELEteca</a:t>
            </a:r>
            <a:r>
              <a:rPr lang="cs-CZ" dirty="0" smtClean="0"/>
              <a:t>/</a:t>
            </a:r>
            <a:r>
              <a:rPr lang="cs-CZ" dirty="0" err="1" smtClean="0"/>
              <a:t>Extensión</a:t>
            </a:r>
            <a:r>
              <a:rPr lang="cs-CZ" dirty="0" smtClean="0"/>
              <a:t> </a:t>
            </a:r>
            <a:r>
              <a:rPr lang="cs-CZ" dirty="0" err="1" smtClean="0"/>
              <a:t>digital</a:t>
            </a:r>
            <a:endParaRPr lang="cs-CZ" dirty="0" smtClean="0"/>
          </a:p>
          <a:p>
            <a:pPr marL="0" indent="0">
              <a:buNone/>
            </a:pPr>
            <a:r>
              <a:rPr lang="cs-CZ" u="sng" dirty="0">
                <a:hlinkClick r:id="rId4"/>
              </a:rPr>
              <a:t>https://www.edinumen-eleteca.es/</a:t>
            </a:r>
            <a:endParaRPr lang="cs-CZ" dirty="0"/>
          </a:p>
          <a:p>
            <a:pPr marL="0" indent="0">
              <a:buNone/>
            </a:pPr>
            <a:r>
              <a:rPr lang="cs-CZ" dirty="0" err="1"/>
              <a:t>Spanish</a:t>
            </a:r>
            <a:r>
              <a:rPr lang="cs-CZ" dirty="0"/>
              <a:t> </a:t>
            </a:r>
            <a:r>
              <a:rPr lang="cs-CZ" dirty="0" err="1"/>
              <a:t>verbs</a:t>
            </a:r>
            <a:r>
              <a:rPr lang="cs-CZ" dirty="0"/>
              <a:t>/</a:t>
            </a:r>
            <a:r>
              <a:rPr lang="cs-CZ" dirty="0" err="1"/>
              <a:t>Conjugation</a:t>
            </a:r>
            <a:r>
              <a:rPr lang="cs-CZ" dirty="0"/>
              <a:t> </a:t>
            </a:r>
            <a:r>
              <a:rPr lang="cs-CZ" dirty="0" err="1"/>
              <a:t>trainer</a:t>
            </a:r>
            <a:endParaRPr lang="cs-CZ" dirty="0"/>
          </a:p>
          <a:p>
            <a:pPr marL="0" indent="0">
              <a:buNone/>
            </a:pPr>
            <a:r>
              <a:rPr lang="cs-CZ" u="sng" dirty="0">
                <a:hlinkClick r:id="rId5"/>
              </a:rPr>
              <a:t>http://www.verbs-online.com/spanish-verbs/spanish-verbs.htm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072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cs-CZ" dirty="0" err="1"/>
              <a:t>Click</a:t>
            </a:r>
            <a:r>
              <a:rPr lang="cs-CZ" dirty="0"/>
              <a:t> and </a:t>
            </a:r>
            <a:r>
              <a:rPr lang="cs-CZ" dirty="0" err="1"/>
              <a:t>learn</a:t>
            </a:r>
            <a:endParaRPr lang="cs-CZ" dirty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http://clicknlearn.net/</a:t>
            </a:r>
            <a:endParaRPr lang="cs-CZ" dirty="0"/>
          </a:p>
          <a:p>
            <a:pPr marL="0" indent="0">
              <a:buNone/>
            </a:pPr>
            <a:r>
              <a:rPr lang="cs-CZ" dirty="0" err="1" smtClean="0"/>
              <a:t>Espa</a:t>
            </a:r>
            <a:r>
              <a:rPr lang="cs-CZ" dirty="0" err="1"/>
              <a:t>ñ</a:t>
            </a:r>
            <a:r>
              <a:rPr lang="cs-CZ" dirty="0" err="1" smtClean="0"/>
              <a:t>ol</a:t>
            </a:r>
            <a:r>
              <a:rPr lang="cs-CZ" dirty="0" smtClean="0"/>
              <a:t> </a:t>
            </a:r>
            <a:r>
              <a:rPr lang="cs-CZ" dirty="0"/>
              <a:t>on-line</a:t>
            </a:r>
          </a:p>
          <a:p>
            <a:pPr marL="0" indent="0">
              <a:buNone/>
            </a:pPr>
            <a:r>
              <a:rPr lang="cs-CZ" u="sng" dirty="0">
                <a:hlinkClick r:id="rId3"/>
              </a:rPr>
              <a:t>http://www.auladiez.com/</a:t>
            </a:r>
            <a:endParaRPr lang="cs-CZ" dirty="0"/>
          </a:p>
          <a:p>
            <a:pPr marL="0" indent="0">
              <a:buNone/>
            </a:pPr>
            <a:r>
              <a:rPr lang="cs-CZ" dirty="0" err="1" smtClean="0"/>
              <a:t>Ejercicios</a:t>
            </a:r>
            <a:r>
              <a:rPr lang="cs-CZ" dirty="0" smtClean="0"/>
              <a:t> </a:t>
            </a:r>
            <a:r>
              <a:rPr lang="cs-CZ" dirty="0"/>
              <a:t>de </a:t>
            </a:r>
            <a:r>
              <a:rPr lang="cs-CZ" dirty="0" err="1" smtClean="0"/>
              <a:t>espa</a:t>
            </a:r>
            <a:r>
              <a:rPr lang="cs-CZ" dirty="0" err="1"/>
              <a:t>ñ</a:t>
            </a:r>
            <a:r>
              <a:rPr lang="cs-CZ" dirty="0" err="1" smtClean="0"/>
              <a:t>ol</a:t>
            </a:r>
            <a:endParaRPr lang="cs-CZ" dirty="0"/>
          </a:p>
          <a:p>
            <a:pPr marL="0" indent="0">
              <a:buNone/>
            </a:pPr>
            <a:r>
              <a:rPr lang="cs-CZ" u="sng" dirty="0">
                <a:hlinkClick r:id="rId4"/>
              </a:rPr>
              <a:t>http://www.ver-taal.com</a:t>
            </a:r>
            <a:r>
              <a:rPr lang="cs-CZ" u="sng" dirty="0" smtClean="0">
                <a:hlinkClick r:id="rId4"/>
              </a:rPr>
              <a:t>/</a:t>
            </a:r>
            <a:endParaRPr lang="cs-CZ" u="sng" dirty="0" smtClean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861048"/>
            <a:ext cx="374441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2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El </a:t>
            </a:r>
            <a:r>
              <a:rPr lang="cs-CZ" dirty="0" err="1"/>
              <a:t>país</a:t>
            </a:r>
            <a:endParaRPr lang="cs-CZ" dirty="0"/>
          </a:p>
          <a:p>
            <a:r>
              <a:rPr lang="cs-CZ" u="sng" dirty="0">
                <a:hlinkClick r:id="rId2"/>
              </a:rPr>
              <a:t>https://elpais.com/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ABC </a:t>
            </a:r>
            <a:r>
              <a:rPr lang="cs-CZ" dirty="0"/>
              <a:t>– el </a:t>
            </a:r>
            <a:r>
              <a:rPr lang="cs-CZ" dirty="0" err="1"/>
              <a:t>país</a:t>
            </a:r>
            <a:r>
              <a:rPr lang="cs-CZ" dirty="0"/>
              <a:t> i el </a:t>
            </a:r>
            <a:r>
              <a:rPr lang="cs-CZ" dirty="0" err="1"/>
              <a:t>mundo</a:t>
            </a:r>
            <a:endParaRPr lang="cs-CZ" dirty="0"/>
          </a:p>
          <a:p>
            <a:r>
              <a:rPr lang="cs-CZ" u="sng" dirty="0">
                <a:hlinkClick r:id="rId3"/>
              </a:rPr>
              <a:t>http://www.abc.es/</a:t>
            </a:r>
            <a:endParaRPr lang="cs-CZ" dirty="0"/>
          </a:p>
          <a:p>
            <a:endParaRPr lang="cs-CZ" dirty="0" smtClean="0"/>
          </a:p>
          <a:p>
            <a:r>
              <a:rPr lang="cs-CZ" dirty="0" err="1" smtClean="0"/>
              <a:t>Público</a:t>
            </a:r>
            <a:r>
              <a:rPr lang="cs-CZ" dirty="0" smtClean="0"/>
              <a:t> </a:t>
            </a:r>
            <a:r>
              <a:rPr lang="cs-CZ" dirty="0" err="1"/>
              <a:t>principal</a:t>
            </a:r>
            <a:endParaRPr lang="cs-CZ" dirty="0"/>
          </a:p>
          <a:p>
            <a:r>
              <a:rPr lang="cs-CZ" u="sng" dirty="0">
                <a:hlinkClick r:id="rId4"/>
              </a:rPr>
              <a:t>http://www.publico.es/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El </a:t>
            </a:r>
            <a:r>
              <a:rPr lang="cs-CZ" dirty="0" err="1"/>
              <a:t>periódico</a:t>
            </a:r>
            <a:endParaRPr lang="cs-CZ" dirty="0"/>
          </a:p>
          <a:p>
            <a:r>
              <a:rPr lang="cs-CZ" u="sng" dirty="0">
                <a:hlinkClick r:id="rId5"/>
              </a:rPr>
              <a:t>http://www.elperiodico.com/es/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5122" name="Picture 2" descr="C:\Users\kucele\AppData\Local\Microsoft\Windows\Temporary Internet Files\Content.IE5\UEOX6GH3\el-mundo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88840"/>
            <a:ext cx="1884205" cy="262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kucele\AppData\Local\Microsoft\Windows\Temporary Internet Files\Content.IE5\SGF282PG\el-periodico-07062011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971" y="2996952"/>
            <a:ext cx="1362409" cy="194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kucele\AppData\Local\Microsoft\Windows\Temporary Internet Files\Content.IE5\BF3X7BPI\Portomuiños_público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281"/>
            <a:ext cx="6120680" cy="14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91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La </a:t>
            </a:r>
            <a:r>
              <a:rPr lang="cs-CZ" dirty="0" err="1" smtClean="0"/>
              <a:t>Lavanguardia</a:t>
            </a:r>
            <a:endParaRPr lang="cs-CZ" dirty="0" smtClean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http://www.lavanguardia.com/</a:t>
            </a:r>
            <a:endParaRPr lang="cs-CZ" dirty="0"/>
          </a:p>
          <a:p>
            <a:pPr marL="0" indent="0">
              <a:buNone/>
            </a:pPr>
            <a:r>
              <a:rPr lang="cs-CZ" dirty="0" err="1"/>
              <a:t>Revista</a:t>
            </a:r>
            <a:r>
              <a:rPr lang="cs-CZ" dirty="0"/>
              <a:t> </a:t>
            </a:r>
            <a:r>
              <a:rPr lang="cs-CZ" dirty="0" err="1"/>
              <a:t>cultural</a:t>
            </a:r>
            <a:r>
              <a:rPr lang="cs-CZ" dirty="0"/>
              <a:t> </a:t>
            </a:r>
            <a:r>
              <a:rPr lang="cs-CZ" dirty="0" err="1"/>
              <a:t>independiente</a:t>
            </a:r>
            <a:endParaRPr lang="cs-CZ" dirty="0"/>
          </a:p>
          <a:p>
            <a:pPr marL="0" indent="0">
              <a:buNone/>
            </a:pPr>
            <a:r>
              <a:rPr lang="cs-CZ" u="sng" dirty="0">
                <a:hlinkClick r:id="rId3"/>
              </a:rPr>
              <a:t>http://bcnmes.com/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6146" name="Picture 2" descr="C:\Users\kucele\AppData\Local\Microsoft\Windows\Temporary Internet Files\Content.IE5\Q4NWFZC0\Diario.LaVanguardia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24943"/>
            <a:ext cx="3322327" cy="225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66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60351"/>
            <a:ext cx="3456384" cy="5184576"/>
          </a:xfrm>
        </p:spPr>
      </p:pic>
      <p:sp>
        <p:nvSpPr>
          <p:cNvPr id="5" name="TextovéPole 4"/>
          <p:cNvSpPr txBox="1"/>
          <p:nvPr/>
        </p:nvSpPr>
        <p:spPr>
          <a:xfrm>
            <a:off x="827584" y="5733256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err="1" smtClean="0"/>
              <a:t>Hasta</a:t>
            </a:r>
            <a:r>
              <a:rPr lang="cs-CZ" sz="3200" dirty="0"/>
              <a:t> </a:t>
            </a:r>
            <a:r>
              <a:rPr lang="cs-CZ" sz="3200" dirty="0" err="1" smtClean="0"/>
              <a:t>luego</a:t>
            </a:r>
            <a:r>
              <a:rPr lang="cs-CZ" sz="3200" dirty="0" smtClean="0"/>
              <a:t>!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83017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TM01972873[[fn=Léto]]</Template>
  <TotalTime>162</TotalTime>
  <Words>407</Words>
  <Application>Microsoft Office PowerPoint</Application>
  <PresentationFormat>Předvádění na obrazovce (4:3)</PresentationFormat>
  <Paragraphs>53</Paragraphs>
  <Slides>14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Summer</vt:lpstr>
      <vt:lpstr>Barcelona, España, Catalunya </vt:lpstr>
      <vt:lpstr>Prezentace aplikace PowerPoint</vt:lpstr>
      <vt:lpstr>Cursos de Español en Barcelona</vt:lpstr>
      <vt:lpstr>Curso Intensivo + lecciones privadas</vt:lpstr>
      <vt:lpstr>Prezentace aplikace PowerPoint</vt:lpstr>
      <vt:lpstr>Sobre Barcelona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Barcelona, España, Catalunya</dc:title>
  <dc:creator>kucele</dc:creator>
  <cp:lastModifiedBy>kucele</cp:lastModifiedBy>
  <cp:revision>13</cp:revision>
  <dcterms:created xsi:type="dcterms:W3CDTF">2017-07-20T13:10:58Z</dcterms:created>
  <dcterms:modified xsi:type="dcterms:W3CDTF">2017-07-20T16:03:50Z</dcterms:modified>
</cp:coreProperties>
</file>