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6" r:id="rId2"/>
    <p:sldId id="258" r:id="rId3"/>
    <p:sldId id="257" r:id="rId4"/>
    <p:sldId id="262" r:id="rId5"/>
    <p:sldId id="260" r:id="rId6"/>
    <p:sldId id="261" r:id="rId7"/>
    <p:sldId id="265" r:id="rId8"/>
    <p:sldId id="263" r:id="rId9"/>
    <p:sldId id="264" r:id="rId10"/>
    <p:sldId id="266" r:id="rId11"/>
    <p:sldId id="267" r:id="rId12"/>
    <p:sldId id="268" r:id="rId13"/>
    <p:sldId id="270" r:id="rId14"/>
    <p:sldId id="269" r:id="rId15"/>
    <p:sldId id="271" r:id="rId16"/>
    <p:sldId id="272" r:id="rId17"/>
    <p:sldId id="274" r:id="rId18"/>
    <p:sldId id="273" r:id="rId19"/>
    <p:sldId id="275" r:id="rId20"/>
    <p:sldId id="279" r:id="rId21"/>
    <p:sldId id="277" r:id="rId22"/>
    <p:sldId id="276" r:id="rId23"/>
    <p:sldId id="278" r:id="rId24"/>
    <p:sldId id="259" r:id="rId2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74056" autoAdjust="0"/>
  </p:normalViewPr>
  <p:slideViewPr>
    <p:cSldViewPr snapToGrid="0">
      <p:cViewPr varScale="1">
        <p:scale>
          <a:sx n="81" d="100"/>
          <a:sy n="81" d="100"/>
        </p:scale>
        <p:origin x="294"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129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677C3E-3BCE-4CC2-A7FC-9FBD60F153DF}" type="datetimeFigureOut">
              <a:rPr lang="cs-CZ" smtClean="0"/>
              <a:t>17. 7. 2015</a:t>
            </a:fld>
            <a:endParaRPr lang="cs-CZ"/>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768312-2A3E-4ADD-9682-E1CA449CB852}" type="slidenum">
              <a:rPr lang="cs-CZ" smtClean="0"/>
              <a:t>‹#›</a:t>
            </a:fld>
            <a:endParaRPr lang="cs-CZ"/>
          </a:p>
        </p:txBody>
      </p:sp>
    </p:spTree>
    <p:extLst>
      <p:ext uri="{BB962C8B-B14F-4D97-AF65-F5344CB8AC3E}">
        <p14:creationId xmlns:p14="http://schemas.microsoft.com/office/powerpoint/2010/main" val="3085404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82A58C-E6B3-45C2-93A7-33C8E126E83E}" type="datetimeFigureOut">
              <a:rPr lang="cs-CZ" smtClean="0"/>
              <a:t>17. 7. 2015</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C4E95B-B97E-43EF-AD54-AAFB67D7AC58}" type="slidenum">
              <a:rPr lang="cs-CZ" smtClean="0"/>
              <a:t>‹#›</a:t>
            </a:fld>
            <a:endParaRPr lang="cs-CZ"/>
          </a:p>
        </p:txBody>
      </p:sp>
    </p:spTree>
    <p:extLst>
      <p:ext uri="{BB962C8B-B14F-4D97-AF65-F5344CB8AC3E}">
        <p14:creationId xmlns:p14="http://schemas.microsoft.com/office/powerpoint/2010/main" val="358427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0C4E95B-B97E-43EF-AD54-AAFB67D7AC58}" type="slidenum">
              <a:rPr lang="cs-CZ" smtClean="0"/>
              <a:t>11</a:t>
            </a:fld>
            <a:endParaRPr lang="cs-CZ"/>
          </a:p>
        </p:txBody>
      </p:sp>
    </p:spTree>
    <p:extLst>
      <p:ext uri="{BB962C8B-B14F-4D97-AF65-F5344CB8AC3E}">
        <p14:creationId xmlns:p14="http://schemas.microsoft.com/office/powerpoint/2010/main" val="341154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DC878202-BAE1-4E69-B74B-E2F3C5532C7B}" type="datetimeFigureOut">
              <a:rPr lang="cs-CZ" smtClean="0"/>
              <a:t>17. 7. 2015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829E063-5E49-48D4-84A5-0DA6120CB8EA}" type="slidenum">
              <a:rPr lang="cs-CZ" smtClean="0"/>
              <a:t>‹#›</a:t>
            </a:fld>
            <a:endParaRPr lang="cs-CZ"/>
          </a:p>
        </p:txBody>
      </p:sp>
    </p:spTree>
    <p:extLst>
      <p:ext uri="{BB962C8B-B14F-4D97-AF65-F5344CB8AC3E}">
        <p14:creationId xmlns:p14="http://schemas.microsoft.com/office/powerpoint/2010/main" val="1902321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DC878202-BAE1-4E69-B74B-E2F3C5532C7B}" type="datetimeFigureOut">
              <a:rPr lang="cs-CZ" smtClean="0"/>
              <a:t>17. 7. 2015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829E063-5E49-48D4-84A5-0DA6120CB8EA}" type="slidenum">
              <a:rPr lang="cs-CZ" smtClean="0"/>
              <a:t>‹#›</a:t>
            </a:fld>
            <a:endParaRPr lang="cs-CZ"/>
          </a:p>
        </p:txBody>
      </p:sp>
    </p:spTree>
    <p:extLst>
      <p:ext uri="{BB962C8B-B14F-4D97-AF65-F5344CB8AC3E}">
        <p14:creationId xmlns:p14="http://schemas.microsoft.com/office/powerpoint/2010/main" val="3046078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DC878202-BAE1-4E69-B74B-E2F3C5532C7B}" type="datetimeFigureOut">
              <a:rPr lang="cs-CZ" smtClean="0"/>
              <a:t>17. 7. 2015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829E063-5E49-48D4-84A5-0DA6120CB8EA}" type="slidenum">
              <a:rPr lang="cs-CZ" smtClean="0"/>
              <a:t>‹#›</a:t>
            </a:fld>
            <a:endParaRPr lang="cs-CZ"/>
          </a:p>
        </p:txBody>
      </p:sp>
    </p:spTree>
    <p:extLst>
      <p:ext uri="{BB962C8B-B14F-4D97-AF65-F5344CB8AC3E}">
        <p14:creationId xmlns:p14="http://schemas.microsoft.com/office/powerpoint/2010/main" val="4145056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DC878202-BAE1-4E69-B74B-E2F3C5532C7B}" type="datetimeFigureOut">
              <a:rPr lang="cs-CZ" smtClean="0"/>
              <a:t>17. 7. 2015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829E063-5E49-48D4-84A5-0DA6120CB8EA}" type="slidenum">
              <a:rPr lang="cs-CZ" smtClean="0"/>
              <a:t>‹#›</a:t>
            </a:fld>
            <a:endParaRPr lang="cs-CZ"/>
          </a:p>
        </p:txBody>
      </p:sp>
    </p:spTree>
    <p:extLst>
      <p:ext uri="{BB962C8B-B14F-4D97-AF65-F5344CB8AC3E}">
        <p14:creationId xmlns:p14="http://schemas.microsoft.com/office/powerpoint/2010/main" val="1431406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DC878202-BAE1-4E69-B74B-E2F3C5532C7B}" type="datetimeFigureOut">
              <a:rPr lang="cs-CZ" smtClean="0"/>
              <a:t>17. 7. 2015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829E063-5E49-48D4-84A5-0DA6120CB8EA}" type="slidenum">
              <a:rPr lang="cs-CZ" smtClean="0"/>
              <a:t>‹#›</a:t>
            </a:fld>
            <a:endParaRPr lang="cs-CZ"/>
          </a:p>
        </p:txBody>
      </p:sp>
    </p:spTree>
    <p:extLst>
      <p:ext uri="{BB962C8B-B14F-4D97-AF65-F5344CB8AC3E}">
        <p14:creationId xmlns:p14="http://schemas.microsoft.com/office/powerpoint/2010/main" val="3236186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DC878202-BAE1-4E69-B74B-E2F3C5532C7B}" type="datetimeFigureOut">
              <a:rPr lang="cs-CZ" smtClean="0"/>
              <a:t>17. 7. 2015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829E063-5E49-48D4-84A5-0DA6120CB8EA}" type="slidenum">
              <a:rPr lang="cs-CZ" smtClean="0"/>
              <a:t>‹#›</a:t>
            </a:fld>
            <a:endParaRPr lang="cs-CZ"/>
          </a:p>
        </p:txBody>
      </p:sp>
    </p:spTree>
    <p:extLst>
      <p:ext uri="{BB962C8B-B14F-4D97-AF65-F5344CB8AC3E}">
        <p14:creationId xmlns:p14="http://schemas.microsoft.com/office/powerpoint/2010/main" val="4257291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DC878202-BAE1-4E69-B74B-E2F3C5532C7B}" type="datetimeFigureOut">
              <a:rPr lang="cs-CZ" smtClean="0"/>
              <a:t>17. 7. 2015</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B829E063-5E49-48D4-84A5-0DA6120CB8EA}" type="slidenum">
              <a:rPr lang="cs-CZ" smtClean="0"/>
              <a:t>‹#›</a:t>
            </a:fld>
            <a:endParaRPr lang="cs-CZ"/>
          </a:p>
        </p:txBody>
      </p:sp>
    </p:spTree>
    <p:extLst>
      <p:ext uri="{BB962C8B-B14F-4D97-AF65-F5344CB8AC3E}">
        <p14:creationId xmlns:p14="http://schemas.microsoft.com/office/powerpoint/2010/main" val="2073409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DC878202-BAE1-4E69-B74B-E2F3C5532C7B}" type="datetimeFigureOut">
              <a:rPr lang="cs-CZ" smtClean="0"/>
              <a:t>17. 7. 2015</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B829E063-5E49-48D4-84A5-0DA6120CB8EA}" type="slidenum">
              <a:rPr lang="cs-CZ" smtClean="0"/>
              <a:t>‹#›</a:t>
            </a:fld>
            <a:endParaRPr lang="cs-CZ"/>
          </a:p>
        </p:txBody>
      </p:sp>
    </p:spTree>
    <p:extLst>
      <p:ext uri="{BB962C8B-B14F-4D97-AF65-F5344CB8AC3E}">
        <p14:creationId xmlns:p14="http://schemas.microsoft.com/office/powerpoint/2010/main" val="1622018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78202-BAE1-4E69-B74B-E2F3C5532C7B}" type="datetimeFigureOut">
              <a:rPr lang="cs-CZ" smtClean="0"/>
              <a:t>17. 7. 2015</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B829E063-5E49-48D4-84A5-0DA6120CB8EA}" type="slidenum">
              <a:rPr lang="cs-CZ" smtClean="0"/>
              <a:t>‹#›</a:t>
            </a:fld>
            <a:endParaRPr lang="cs-CZ"/>
          </a:p>
        </p:txBody>
      </p:sp>
    </p:spTree>
    <p:extLst>
      <p:ext uri="{BB962C8B-B14F-4D97-AF65-F5344CB8AC3E}">
        <p14:creationId xmlns:p14="http://schemas.microsoft.com/office/powerpoint/2010/main" val="55519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DC878202-BAE1-4E69-B74B-E2F3C5532C7B}" type="datetimeFigureOut">
              <a:rPr lang="cs-CZ" smtClean="0"/>
              <a:t>17. 7. 2015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829E063-5E49-48D4-84A5-0DA6120CB8EA}" type="slidenum">
              <a:rPr lang="cs-CZ" smtClean="0"/>
              <a:t>‹#›</a:t>
            </a:fld>
            <a:endParaRPr lang="cs-CZ"/>
          </a:p>
        </p:txBody>
      </p:sp>
    </p:spTree>
    <p:extLst>
      <p:ext uri="{BB962C8B-B14F-4D97-AF65-F5344CB8AC3E}">
        <p14:creationId xmlns:p14="http://schemas.microsoft.com/office/powerpoint/2010/main" val="3379269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DC878202-BAE1-4E69-B74B-E2F3C5532C7B}" type="datetimeFigureOut">
              <a:rPr lang="cs-CZ" smtClean="0"/>
              <a:t>17. 7. 2015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829E063-5E49-48D4-84A5-0DA6120CB8EA}" type="slidenum">
              <a:rPr lang="cs-CZ" smtClean="0"/>
              <a:t>‹#›</a:t>
            </a:fld>
            <a:endParaRPr lang="cs-CZ"/>
          </a:p>
        </p:txBody>
      </p:sp>
    </p:spTree>
    <p:extLst>
      <p:ext uri="{BB962C8B-B14F-4D97-AF65-F5344CB8AC3E}">
        <p14:creationId xmlns:p14="http://schemas.microsoft.com/office/powerpoint/2010/main" val="2059921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878202-BAE1-4E69-B74B-E2F3C5532C7B}" type="datetimeFigureOut">
              <a:rPr lang="cs-CZ" smtClean="0"/>
              <a:t>17. 7. 2015</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9E063-5E49-48D4-84A5-0DA6120CB8EA}" type="slidenum">
              <a:rPr lang="cs-CZ" smtClean="0"/>
              <a:t>‹#›</a:t>
            </a:fld>
            <a:endParaRPr lang="cs-CZ"/>
          </a:p>
        </p:txBody>
      </p:sp>
    </p:spTree>
    <p:extLst>
      <p:ext uri="{BB962C8B-B14F-4D97-AF65-F5344CB8AC3E}">
        <p14:creationId xmlns:p14="http://schemas.microsoft.com/office/powerpoint/2010/main" val="121473086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olon.de/de/einstufungstest/einstufungstests-deutsch/deutsch-mittelstufe.html" TargetMode="External"/><Relationship Id="rId2" Type="http://schemas.openxmlformats.org/officeDocument/2006/relationships/hyperlink" Target="http://www.colon.de/de/einstufungstest/einstufungstests-deutsch/deutsch-grundstufe.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kidsnet.at/baum/deutschbaumn.htm" TargetMode="External"/><Relationship Id="rId2" Type="http://schemas.openxmlformats.org/officeDocument/2006/relationships/hyperlink" Target="http://www.kidsnet.at/d_champions/intro.htm" TargetMode="External"/><Relationship Id="rId1" Type="http://schemas.openxmlformats.org/officeDocument/2006/relationships/slideLayout" Target="../slideLayouts/slideLayout4.xml"/><Relationship Id="rId4" Type="http://schemas.openxmlformats.org/officeDocument/2006/relationships/hyperlink" Target="http://www.homepage.bnv-bamberg.de/deutsch-interaktiv/"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hueber.de/seite/downloads_raetsel_daf" TargetMode="External"/><Relationship Id="rId2" Type="http://schemas.openxmlformats.org/officeDocument/2006/relationships/hyperlink" Target="http://www.telc.net/pruefungsteilnehmende/sprachpruefungen/pruefungen/detail/telc-deutsch-a1.html#t=2"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hueber.de/shared/uebungen/ideen/" TargetMode="External"/><Relationship Id="rId2" Type="http://schemas.openxmlformats.org/officeDocument/2006/relationships/hyperlink" Target="https://www.esl.ch/de/sprachaufenthalt/tests-online/deutschtest/index.htm" TargetMode="External"/><Relationship Id="rId1" Type="http://schemas.openxmlformats.org/officeDocument/2006/relationships/slideLayout" Target="../slideLayouts/slideLayout4.xml"/><Relationship Id="rId5" Type="http://schemas.openxmlformats.org/officeDocument/2006/relationships/hyperlink" Target="http://www.deutsch-digital.de/" TargetMode="External"/><Relationship Id="rId4" Type="http://schemas.openxmlformats.org/officeDocument/2006/relationships/hyperlink" Target="http://www.zum.de/Faecher/D/BW/gym/hotpots/w_pollau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konjugator.lingofox.de/" TargetMode="External"/><Relationship Id="rId2" Type="http://schemas.openxmlformats.org/officeDocument/2006/relationships/hyperlink" Target="http://konjugator.lingofox.de/de/index.php?id=conjugate_german" TargetMode="External"/><Relationship Id="rId1" Type="http://schemas.openxmlformats.org/officeDocument/2006/relationships/slideLayout" Target="../slideLayouts/slideLayout4.xml"/><Relationship Id="rId5" Type="http://schemas.openxmlformats.org/officeDocument/2006/relationships/hyperlink" Target="https://www.youtube.com/watch?v=btnVbV9zwTg" TargetMode="External"/><Relationship Id="rId4" Type="http://schemas.openxmlformats.org/officeDocument/2006/relationships/hyperlink" Target="http://www.gah.vs.bw.schule.de/krabat/index.ht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dailymotion.com/video/x2syib3" TargetMode="External"/><Relationship Id="rId2" Type="http://schemas.openxmlformats.org/officeDocument/2006/relationships/hyperlink" Target="http://www.schule-bw.de/schularten/grundschule/1gsfaecher/2deutsch/" TargetMode="External"/><Relationship Id="rId1" Type="http://schemas.openxmlformats.org/officeDocument/2006/relationships/slideLayout" Target="../slideLayouts/slideLayout4.xml"/><Relationship Id="rId5" Type="http://schemas.openxmlformats.org/officeDocument/2006/relationships/hyperlink" Target="http://www.mittelschulvorbereitung.ch/" TargetMode="External"/><Relationship Id="rId4" Type="http://schemas.openxmlformats.org/officeDocument/2006/relationships/hyperlink" Target="http://www.sekundarschulvorbereitung.ch/"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videoload.de/filme/kostenlose-filme" TargetMode="External"/><Relationship Id="rId2" Type="http://schemas.openxmlformats.org/officeDocument/2006/relationships/hyperlink" Target="http://www.chip.de/bildergalerie/Die-100-besten-Gratis-Filme-Galerie_58605516.html" TargetMode="External"/><Relationship Id="rId1" Type="http://schemas.openxmlformats.org/officeDocument/2006/relationships/slideLayout" Target="../slideLayouts/slideLayout4.xml"/><Relationship Id="rId4" Type="http://schemas.openxmlformats.org/officeDocument/2006/relationships/hyperlink" Target="http://www.netzkino.d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urselbraun.de/rosa-kaninchen/index.htm" TargetMode="External"/><Relationship Id="rId2" Type="http://schemas.openxmlformats.org/officeDocument/2006/relationships/hyperlink" Target="http://www.dreieichschule.de/archiv/der_gelbe_vogel/uebersicht_html.html" TargetMode="External"/><Relationship Id="rId1" Type="http://schemas.openxmlformats.org/officeDocument/2006/relationships/slideLayout" Target="../slideLayouts/slideLayout4.xml"/><Relationship Id="rId5" Type="http://schemas.openxmlformats.org/officeDocument/2006/relationships/hyperlink" Target="http://www.moviepilot.de/filme/beste/handlung-jugendliche" TargetMode="External"/><Relationship Id="rId4" Type="http://schemas.openxmlformats.org/officeDocument/2006/relationships/hyperlink" Target="http://www.sebastianschule.de/ben_liebt_anna.ht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hamburg.de/elbphilharmonie/" TargetMode="External"/><Relationship Id="rId7" Type="http://schemas.openxmlformats.org/officeDocument/2006/relationships/hyperlink" Target="https://www.colon.de/aus-und-weiterbildung.html" TargetMode="External"/><Relationship Id="rId2" Type="http://schemas.openxmlformats.org/officeDocument/2006/relationships/hyperlink" Target="http://nemecko.tripzone.cz/hamburk" TargetMode="External"/><Relationship Id="rId1" Type="http://schemas.openxmlformats.org/officeDocument/2006/relationships/slideLayout" Target="../slideLayouts/slideLayout7.xml"/><Relationship Id="rId6" Type="http://schemas.openxmlformats.org/officeDocument/2006/relationships/hyperlink" Target="http://www.luebeck.de/tourismus/sightseeing/sehenswuerdigkeiten/kirchen/dom-zu-luebeck.html" TargetMode="External"/><Relationship Id="rId5" Type="http://schemas.openxmlformats.org/officeDocument/2006/relationships/hyperlink" Target="http://www.luebeck.de/tourismus/sightseeing/sehenswuerdigkeiten/rathaus/index.html" TargetMode="External"/><Relationship Id="rId4" Type="http://schemas.openxmlformats.org/officeDocument/2006/relationships/hyperlink" Target="http://www.luebeck.de/tourismus/sightseeing/sehenswuerdigkeiten/stadttor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p:cNvSpPr>
            <a:spLocks noGrp="1"/>
          </p:cNvSpPr>
          <p:nvPr>
            <p:ph type="ctrTitle"/>
          </p:nvPr>
        </p:nvSpPr>
        <p:spPr>
          <a:xfrm>
            <a:off x="1943683" y="5464312"/>
            <a:ext cx="10248317" cy="1393688"/>
          </a:xfrm>
          <a:solidFill>
            <a:schemeClr val="accent4">
              <a:lumMod val="20000"/>
              <a:lumOff val="80000"/>
            </a:schemeClr>
          </a:solidFill>
        </p:spPr>
        <p:txBody>
          <a:bodyPr/>
          <a:lstStyle/>
          <a:p>
            <a:r>
              <a:rPr lang="cs-CZ" b="1" dirty="0" err="1" smtClean="0">
                <a:solidFill>
                  <a:schemeClr val="bg1"/>
                </a:solidFill>
                <a:latin typeface="+mn-lt"/>
              </a:rPr>
              <a:t>Meine</a:t>
            </a:r>
            <a:r>
              <a:rPr lang="cs-CZ" b="1" dirty="0" smtClean="0">
                <a:solidFill>
                  <a:schemeClr val="bg1"/>
                </a:solidFill>
                <a:latin typeface="+mn-lt"/>
              </a:rPr>
              <a:t> </a:t>
            </a:r>
            <a:r>
              <a:rPr lang="cs-CZ" b="1" dirty="0" err="1" smtClean="0">
                <a:solidFill>
                  <a:schemeClr val="bg1"/>
                </a:solidFill>
                <a:latin typeface="+mn-lt"/>
              </a:rPr>
              <a:t>Reise</a:t>
            </a:r>
            <a:r>
              <a:rPr lang="cs-CZ" b="1" dirty="0" smtClean="0">
                <a:solidFill>
                  <a:schemeClr val="bg1"/>
                </a:solidFill>
                <a:latin typeface="+mn-lt"/>
              </a:rPr>
              <a:t> nach Hamburg</a:t>
            </a:r>
            <a:endParaRPr lang="cs-CZ" b="1" dirty="0">
              <a:solidFill>
                <a:schemeClr val="bg1"/>
              </a:solidFill>
              <a:latin typeface="+mn-lt"/>
            </a:endParaRPr>
          </a:p>
        </p:txBody>
      </p:sp>
      <p:sp>
        <p:nvSpPr>
          <p:cNvPr id="3" name="Podnadpis 2"/>
          <p:cNvSpPr>
            <a:spLocks noGrp="1"/>
          </p:cNvSpPr>
          <p:nvPr>
            <p:ph type="subTitle" idx="1"/>
          </p:nvPr>
        </p:nvSpPr>
        <p:spPr>
          <a:xfrm>
            <a:off x="6914866" y="0"/>
            <a:ext cx="5277134" cy="1102980"/>
          </a:xfrm>
          <a:solidFill>
            <a:schemeClr val="accent5">
              <a:lumMod val="40000"/>
              <a:lumOff val="60000"/>
            </a:schemeClr>
          </a:solidFill>
        </p:spPr>
        <p:txBody>
          <a:bodyPr>
            <a:normAutofit/>
          </a:bodyPr>
          <a:lstStyle/>
          <a:p>
            <a:r>
              <a:rPr lang="cs-CZ" sz="3200" b="1" dirty="0" smtClean="0">
                <a:solidFill>
                  <a:schemeClr val="bg1"/>
                </a:solidFill>
              </a:rPr>
              <a:t>5. - 18.7.2015</a:t>
            </a:r>
          </a:p>
          <a:p>
            <a:r>
              <a:rPr lang="cs-CZ" sz="3200" b="1" dirty="0" smtClean="0">
                <a:solidFill>
                  <a:schemeClr val="bg1"/>
                </a:solidFill>
              </a:rPr>
              <a:t>Mgr. Pavla </a:t>
            </a:r>
            <a:r>
              <a:rPr lang="cs-CZ" sz="3200" b="1" dirty="0" err="1" smtClean="0">
                <a:solidFill>
                  <a:schemeClr val="bg1"/>
                </a:solidFill>
              </a:rPr>
              <a:t>Markupová</a:t>
            </a:r>
            <a:r>
              <a:rPr lang="cs-CZ" sz="3200" b="1" dirty="0" smtClean="0">
                <a:solidFill>
                  <a:schemeClr val="bg1"/>
                </a:solidFill>
              </a:rPr>
              <a:t>   </a:t>
            </a:r>
            <a:endParaRPr lang="cs-CZ" sz="3200" b="1" dirty="0">
              <a:solidFill>
                <a:schemeClr val="bg1"/>
              </a:solidFill>
            </a:endParaRP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74" y="0"/>
            <a:ext cx="3814018" cy="1089442"/>
          </a:xfrm>
          <a:prstGeom prst="rect">
            <a:avLst/>
          </a:prstGeom>
        </p:spPr>
      </p:pic>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450774"/>
            <a:ext cx="1943683" cy="1407226"/>
          </a:xfrm>
          <a:prstGeom prst="rect">
            <a:avLst/>
          </a:prstGeom>
        </p:spPr>
      </p:pic>
    </p:spTree>
    <p:extLst>
      <p:ext uri="{BB962C8B-B14F-4D97-AF65-F5344CB8AC3E}">
        <p14:creationId xmlns:p14="http://schemas.microsoft.com/office/powerpoint/2010/main" val="4038114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4">
              <a:lumMod val="40000"/>
              <a:lumOff val="60000"/>
            </a:schemeClr>
          </a:solidFill>
        </p:spPr>
        <p:txBody>
          <a:bodyPr>
            <a:noAutofit/>
          </a:bodyPr>
          <a:lstStyle/>
          <a:p>
            <a:r>
              <a:rPr lang="de-DE" sz="2400" b="1" dirty="0">
                <a:solidFill>
                  <a:schemeClr val="bg1"/>
                </a:solidFill>
              </a:rPr>
              <a:t>Nachdem im Bereich des heutigen Doms eine Holzkirche gebaut und 1163 geweiht wurde, begannen die Pläne für die große steinerne Kirche, deren Grundstein 1173 gelegt wurde. Als Ersatz für den Naturstein, der in dieser Gegend nicht zur Verfügung stand, nahm man Backstein als Baustoff. </a:t>
            </a:r>
            <a:endParaRPr lang="cs-CZ" sz="2400" b="1" dirty="0">
              <a:solidFill>
                <a:schemeClr val="bg1"/>
              </a:solidFill>
            </a:endParaRPr>
          </a:p>
        </p:txBody>
      </p:sp>
      <p:pic>
        <p:nvPicPr>
          <p:cNvPr id="8" name="Zástupný symbol pro obsah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6188075" y="2152651"/>
            <a:ext cx="4352925" cy="3698876"/>
          </a:xfrm>
        </p:spPr>
      </p:pic>
      <p:pic>
        <p:nvPicPr>
          <p:cNvPr id="7" name="Zástupný symbol pro obsah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5400000">
            <a:off x="987425" y="2286001"/>
            <a:ext cx="4352925" cy="3432176"/>
          </a:xfrm>
        </p:spPr>
      </p:pic>
    </p:spTree>
    <p:extLst>
      <p:ext uri="{BB962C8B-B14F-4D97-AF65-F5344CB8AC3E}">
        <p14:creationId xmlns:p14="http://schemas.microsoft.com/office/powerpoint/2010/main" val="4261553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21932"/>
            <a:ext cx="10515600" cy="1325563"/>
          </a:xfrm>
          <a:solidFill>
            <a:schemeClr val="accent4">
              <a:lumMod val="40000"/>
              <a:lumOff val="60000"/>
            </a:schemeClr>
          </a:solidFill>
        </p:spPr>
        <p:txBody>
          <a:bodyPr>
            <a:normAutofit/>
          </a:bodyPr>
          <a:lstStyle/>
          <a:p>
            <a:r>
              <a:rPr lang="cs-CZ" sz="5400" b="1" dirty="0" err="1" smtClean="0">
                <a:solidFill>
                  <a:schemeClr val="bg1"/>
                </a:solidFill>
              </a:rPr>
              <a:t>Meine</a:t>
            </a:r>
            <a:r>
              <a:rPr lang="cs-CZ" sz="5400" b="1" dirty="0" smtClean="0">
                <a:solidFill>
                  <a:schemeClr val="bg1"/>
                </a:solidFill>
              </a:rPr>
              <a:t> </a:t>
            </a:r>
            <a:r>
              <a:rPr lang="cs-CZ" sz="5400" b="1" dirty="0" err="1" smtClean="0">
                <a:solidFill>
                  <a:schemeClr val="bg1"/>
                </a:solidFill>
              </a:rPr>
              <a:t>Sprachschule</a:t>
            </a:r>
            <a:endParaRPr lang="cs-CZ" sz="5400" b="1" dirty="0">
              <a:solidFill>
                <a:schemeClr val="bg1"/>
              </a:solidFill>
            </a:endParaRPr>
          </a:p>
        </p:txBody>
      </p:sp>
      <p:sp>
        <p:nvSpPr>
          <p:cNvPr id="4" name="Zástupný symbol pro obsah 3"/>
          <p:cNvSpPr>
            <a:spLocks noGrp="1"/>
          </p:cNvSpPr>
          <p:nvPr>
            <p:ph sz="half" idx="2"/>
          </p:nvPr>
        </p:nvSpPr>
        <p:spPr>
          <a:solidFill>
            <a:schemeClr val="accent4">
              <a:lumMod val="40000"/>
              <a:lumOff val="60000"/>
            </a:schemeClr>
          </a:solidFill>
        </p:spPr>
        <p:txBody>
          <a:bodyPr>
            <a:normAutofit fontScale="92500" lnSpcReduction="10000"/>
          </a:bodyPr>
          <a:lstStyle/>
          <a:p>
            <a:pPr marL="0" indent="0">
              <a:buNone/>
            </a:pPr>
            <a:r>
              <a:rPr lang="de-DE" dirty="0" smtClean="0">
                <a:solidFill>
                  <a:schemeClr val="bg1"/>
                </a:solidFill>
              </a:rPr>
              <a:t>Das </a:t>
            </a:r>
            <a:r>
              <a:rPr lang="de-DE" dirty="0">
                <a:solidFill>
                  <a:schemeClr val="bg1"/>
                </a:solidFill>
              </a:rPr>
              <a:t>Fremdsprachen-Institut Colón wurde 1952 gegründet und ist heute eine führende Sprachenschule in Hamburg mit einem vielfältigen Programm in 18 Sprachen, Deutsch als Fremdsprache, Sprachreisen und Lehrgängen zur beruflichen Aus- und Weiterbildung. Es gibt Intensivkurse, Abendkurse, Einzelunterricht, Bildungsurlaub usw. Schüler aus dem Ausland können ihren Deutschkurs auch mit Unterkunft in Hamburg buchen.</a:t>
            </a:r>
            <a:endParaRPr lang="cs-CZ" dirty="0">
              <a:solidFill>
                <a:schemeClr val="bg1"/>
              </a:solidFill>
            </a:endParaRPr>
          </a:p>
          <a:p>
            <a:endParaRPr lang="cs-CZ" b="1" dirty="0">
              <a:solidFill>
                <a:schemeClr val="bg1"/>
              </a:solidFill>
            </a:endParaRPr>
          </a:p>
        </p:txBody>
      </p:sp>
      <p:pic>
        <p:nvPicPr>
          <p:cNvPr id="5" name="Zástupný symbol pro obsah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38200" y="1825625"/>
            <a:ext cx="5181600" cy="4351338"/>
          </a:xfrm>
        </p:spPr>
      </p:pic>
    </p:spTree>
    <p:extLst>
      <p:ext uri="{BB962C8B-B14F-4D97-AF65-F5344CB8AC3E}">
        <p14:creationId xmlns:p14="http://schemas.microsoft.com/office/powerpoint/2010/main" val="2270549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solidFill>
            <a:schemeClr val="accent4">
              <a:lumMod val="40000"/>
              <a:lumOff val="60000"/>
            </a:schemeClr>
          </a:solidFill>
        </p:spPr>
        <p:txBody>
          <a:bodyPr>
            <a:normAutofit fontScale="90000"/>
          </a:bodyPr>
          <a:lstStyle/>
          <a:p>
            <a:r>
              <a:rPr lang="cs-CZ" sz="4800" dirty="0" err="1" smtClean="0">
                <a:solidFill>
                  <a:schemeClr val="bg1"/>
                </a:solidFill>
                <a:latin typeface="+mn-lt"/>
              </a:rPr>
              <a:t>Ich</a:t>
            </a:r>
            <a:r>
              <a:rPr lang="cs-CZ" sz="4800" dirty="0" smtClean="0">
                <a:solidFill>
                  <a:schemeClr val="bg1"/>
                </a:solidFill>
                <a:latin typeface="+mn-lt"/>
              </a:rPr>
              <a:t> </a:t>
            </a:r>
            <a:r>
              <a:rPr lang="cs-CZ" sz="4800" dirty="0" err="1" smtClean="0">
                <a:solidFill>
                  <a:schemeClr val="bg1"/>
                </a:solidFill>
                <a:latin typeface="+mn-lt"/>
              </a:rPr>
              <a:t>war</a:t>
            </a:r>
            <a:r>
              <a:rPr lang="cs-CZ" sz="4800" dirty="0" smtClean="0">
                <a:solidFill>
                  <a:schemeClr val="bg1"/>
                </a:solidFill>
                <a:latin typeface="+mn-lt"/>
              </a:rPr>
              <a:t> in der </a:t>
            </a:r>
            <a:r>
              <a:rPr lang="cs-CZ" sz="4800" dirty="0" err="1" smtClean="0">
                <a:solidFill>
                  <a:schemeClr val="bg1"/>
                </a:solidFill>
                <a:latin typeface="+mn-lt"/>
              </a:rPr>
              <a:t>Kursstufe</a:t>
            </a:r>
            <a:r>
              <a:rPr lang="cs-CZ" sz="4800" dirty="0" smtClean="0">
                <a:solidFill>
                  <a:schemeClr val="bg1"/>
                </a:solidFill>
                <a:latin typeface="+mn-lt"/>
              </a:rPr>
              <a:t> B2</a:t>
            </a:r>
            <a:r>
              <a:rPr lang="cs-CZ" dirty="0">
                <a:latin typeface="+mn-lt"/>
              </a:rPr>
              <a:t/>
            </a:r>
            <a:br>
              <a:rPr lang="cs-CZ" dirty="0">
                <a:latin typeface="+mn-lt"/>
              </a:rPr>
            </a:br>
            <a:endParaRPr lang="cs-CZ" dirty="0">
              <a:latin typeface="+mn-lt"/>
            </a:endParaRPr>
          </a:p>
        </p:txBody>
      </p:sp>
      <p:sp>
        <p:nvSpPr>
          <p:cNvPr id="6" name="Zástupný symbol pro obsah 5"/>
          <p:cNvSpPr>
            <a:spLocks noGrp="1"/>
          </p:cNvSpPr>
          <p:nvPr>
            <p:ph idx="1"/>
          </p:nvPr>
        </p:nvSpPr>
        <p:spPr/>
        <p:txBody>
          <a:bodyPr>
            <a:normAutofit fontScale="85000" lnSpcReduction="20000"/>
          </a:bodyPr>
          <a:lstStyle/>
          <a:p>
            <a:r>
              <a:rPr lang="de-DE" dirty="0">
                <a:solidFill>
                  <a:schemeClr val="bg1"/>
                </a:solidFill>
                <a:latin typeface="Calibri (Základní text)"/>
              </a:rPr>
              <a:t>Es wird ein Überblick über typische Situationen und sprachliche Anforderungen im Berufsleben geboten. Die sichere Anwendung der deutschen Sprache ermöglicht Ihnen die Kommunikation mit Kollegen und Geschäftspartnern – in allen </a:t>
            </a:r>
            <a:r>
              <a:rPr lang="de-DE" dirty="0" smtClean="0">
                <a:solidFill>
                  <a:schemeClr val="bg1"/>
                </a:solidFill>
                <a:latin typeface="Calibri (Základní text)"/>
              </a:rPr>
              <a:t>Beschäftigungsbereichen, </a:t>
            </a:r>
            <a:r>
              <a:rPr lang="de-DE" dirty="0">
                <a:solidFill>
                  <a:schemeClr val="bg1"/>
                </a:solidFill>
                <a:latin typeface="Calibri (Základní text)"/>
              </a:rPr>
              <a:t>denn gute und sichere Deutschkenntnisse sind </a:t>
            </a:r>
            <a:r>
              <a:rPr lang="de-DE">
                <a:solidFill>
                  <a:schemeClr val="bg1"/>
                </a:solidFill>
                <a:latin typeface="Calibri (Základní text)"/>
              </a:rPr>
              <a:t>eine </a:t>
            </a:r>
            <a:r>
              <a:rPr lang="de-DE" smtClean="0">
                <a:solidFill>
                  <a:schemeClr val="bg1"/>
                </a:solidFill>
                <a:latin typeface="Calibri (Základní text)"/>
              </a:rPr>
              <a:t>Grundvoraussetzung </a:t>
            </a:r>
            <a:r>
              <a:rPr lang="de-DE" dirty="0">
                <a:solidFill>
                  <a:schemeClr val="bg1"/>
                </a:solidFill>
                <a:latin typeface="Calibri (Základní text)"/>
              </a:rPr>
              <a:t>für die Integration in den Arbeitsmarkt. </a:t>
            </a:r>
            <a:endParaRPr lang="cs-CZ" dirty="0" smtClean="0">
              <a:solidFill>
                <a:schemeClr val="bg1"/>
              </a:solidFill>
              <a:latin typeface="Calibri (Základní text)"/>
            </a:endParaRPr>
          </a:p>
          <a:p>
            <a:pPr marL="0" indent="0">
              <a:buNone/>
            </a:pPr>
            <a:endParaRPr lang="cs-CZ" dirty="0">
              <a:solidFill>
                <a:schemeClr val="bg1"/>
              </a:solidFill>
              <a:latin typeface="Calibri (Základní text)"/>
            </a:endParaRPr>
          </a:p>
          <a:p>
            <a:r>
              <a:rPr lang="de-DE" dirty="0">
                <a:solidFill>
                  <a:schemeClr val="bg1"/>
                </a:solidFill>
                <a:latin typeface="Calibri (Základní text)"/>
              </a:rPr>
              <a:t>5 Unterrichtseinheiten pro Tag ermöglichen schnelle Lernfortschritte. Erfahrene Lehrer gewährleisten einen progressiven Spracherwerb. Die Lernziele Verstehen, Sprechen, Lesen und Schreiben werden anhand bewährter Lehrmaterialien in ungezwungener Atmosphäre vermittelt. Aktuelle Ereignisse aus Gesellschaft, Kultur und Wirtschaft werden in den Unterricht eingebunden und geben Ihnen Gelegenheit, sich aktiv zu beteiligen.</a:t>
            </a:r>
            <a:endParaRPr lang="cs-CZ" dirty="0">
              <a:solidFill>
                <a:schemeClr val="bg1"/>
              </a:solidFill>
              <a:latin typeface="Calibri (Základní text)"/>
            </a:endParaRPr>
          </a:p>
          <a:p>
            <a:endParaRPr lang="cs-CZ" b="1" dirty="0">
              <a:solidFill>
                <a:schemeClr val="bg1"/>
              </a:solidFill>
            </a:endParaRPr>
          </a:p>
        </p:txBody>
      </p:sp>
    </p:spTree>
    <p:extLst>
      <p:ext uri="{BB962C8B-B14F-4D97-AF65-F5344CB8AC3E}">
        <p14:creationId xmlns:p14="http://schemas.microsoft.com/office/powerpoint/2010/main" val="1964145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solidFill>
            <a:schemeClr val="accent4">
              <a:lumMod val="40000"/>
              <a:lumOff val="60000"/>
            </a:schemeClr>
          </a:solidFill>
        </p:spPr>
        <p:txBody>
          <a:bodyPr>
            <a:normAutofit/>
          </a:bodyPr>
          <a:lstStyle/>
          <a:p>
            <a:r>
              <a:rPr lang="de-DE" sz="4000" b="1" dirty="0" smtClean="0">
                <a:solidFill>
                  <a:schemeClr val="bg1"/>
                </a:solidFill>
                <a:latin typeface="Calibri (Základní text)"/>
                <a:ea typeface="Times New Roman" panose="02020603050405020304" pitchFamily="18" charset="0"/>
                <a:cs typeface="Times New Roman" panose="02020603050405020304" pitchFamily="18" charset="0"/>
              </a:rPr>
              <a:t>Einstufungstests </a:t>
            </a:r>
            <a:r>
              <a:rPr lang="de-DE" sz="4000" b="1" dirty="0">
                <a:solidFill>
                  <a:schemeClr val="bg1"/>
                </a:solidFill>
                <a:latin typeface="Calibri (Základní text)"/>
                <a:ea typeface="Times New Roman" panose="02020603050405020304" pitchFamily="18" charset="0"/>
                <a:cs typeface="Times New Roman" panose="02020603050405020304" pitchFamily="18" charset="0"/>
              </a:rPr>
              <a:t>für Deutsch </a:t>
            </a:r>
            <a:endParaRPr lang="cs-CZ" sz="4000" dirty="0">
              <a:latin typeface="Calibri (Základní text)"/>
            </a:endParaRPr>
          </a:p>
        </p:txBody>
      </p:sp>
      <p:sp>
        <p:nvSpPr>
          <p:cNvPr id="6" name="Zástupný symbol pro obsah 5"/>
          <p:cNvSpPr>
            <a:spLocks noGrp="1"/>
          </p:cNvSpPr>
          <p:nvPr>
            <p:ph idx="1"/>
          </p:nvPr>
        </p:nvSpPr>
        <p:spPr/>
        <p:txBody>
          <a:bodyPr>
            <a:noAutofit/>
          </a:bodyPr>
          <a:lstStyle/>
          <a:p>
            <a:pPr>
              <a:lnSpc>
                <a:spcPct val="115000"/>
              </a:lnSpc>
              <a:spcAft>
                <a:spcPts val="1000"/>
              </a:spcAft>
            </a:pPr>
            <a:r>
              <a:rPr lang="de-DE" sz="1800" b="1" dirty="0">
                <a:solidFill>
                  <a:schemeClr val="bg1"/>
                </a:solidFill>
                <a:latin typeface="Calibri (Základní text)"/>
                <a:ea typeface="Times New Roman" panose="02020603050405020304" pitchFamily="18" charset="0"/>
                <a:cs typeface="Times New Roman" panose="02020603050405020304" pitchFamily="18" charset="0"/>
              </a:rPr>
              <a:t>Colón bietet zwei unterschiedlich schwere Einstufungstests für Deutsch an - einen Grundstufen Test und einen Mittelstufen Test. Die Aufgaben der Tests sind nach aufsteigender Schwierigkeit angeordnet, sie werden von Frage zu Frage schwieriger. Es handelt sich bei allen Aufgaben um Multiple-Choice Fragen, bitte wählen </a:t>
            </a:r>
            <a:r>
              <a:rPr lang="cs-CZ" sz="1800" b="1" dirty="0" smtClean="0">
                <a:solidFill>
                  <a:schemeClr val="bg1"/>
                </a:solidFill>
                <a:latin typeface="Calibri (Základní text)"/>
                <a:ea typeface="Times New Roman" panose="02020603050405020304" pitchFamily="18" charset="0"/>
                <a:cs typeface="Times New Roman" panose="02020603050405020304" pitchFamily="18" charset="0"/>
              </a:rPr>
              <a:t>S</a:t>
            </a:r>
            <a:r>
              <a:rPr lang="de-DE" sz="1800" b="1" dirty="0" err="1" smtClean="0">
                <a:solidFill>
                  <a:schemeClr val="bg1"/>
                </a:solidFill>
                <a:latin typeface="Calibri (Základní text)"/>
                <a:ea typeface="Times New Roman" panose="02020603050405020304" pitchFamily="18" charset="0"/>
                <a:cs typeface="Times New Roman" panose="02020603050405020304" pitchFamily="18" charset="0"/>
              </a:rPr>
              <a:t>ie</a:t>
            </a:r>
            <a:r>
              <a:rPr lang="de-DE" sz="1800" b="1" dirty="0" smtClean="0">
                <a:solidFill>
                  <a:schemeClr val="bg1"/>
                </a:solidFill>
                <a:latin typeface="Calibri (Základní text)"/>
                <a:ea typeface="Times New Roman" panose="02020603050405020304" pitchFamily="18" charset="0"/>
                <a:cs typeface="Times New Roman" panose="02020603050405020304" pitchFamily="18" charset="0"/>
              </a:rPr>
              <a:t> </a:t>
            </a:r>
            <a:r>
              <a:rPr lang="de-DE" sz="1800" b="1" dirty="0">
                <a:solidFill>
                  <a:schemeClr val="bg1"/>
                </a:solidFill>
                <a:latin typeface="Calibri (Základní text)"/>
                <a:ea typeface="Times New Roman" panose="02020603050405020304" pitchFamily="18" charset="0"/>
                <a:cs typeface="Times New Roman" panose="02020603050405020304" pitchFamily="18" charset="0"/>
              </a:rPr>
              <a:t>nur eine Antwort pro Frage aus. Für die Bearbeitung des Einstufungstest haben wir ca. 30 - 45 Minuten vorgesehen.</a:t>
            </a:r>
            <a:endParaRPr lang="cs-CZ" sz="1800" b="1" dirty="0">
              <a:solidFill>
                <a:schemeClr val="bg1"/>
              </a:solidFill>
              <a:latin typeface="Calibri (Základní text)"/>
              <a:ea typeface="Calibri" panose="020F0502020204030204" pitchFamily="34" charset="0"/>
              <a:cs typeface="Times New Roman" panose="02020603050405020304" pitchFamily="18" charset="0"/>
            </a:endParaRPr>
          </a:p>
          <a:p>
            <a:pPr>
              <a:lnSpc>
                <a:spcPct val="115000"/>
              </a:lnSpc>
              <a:spcAft>
                <a:spcPts val="1000"/>
              </a:spcAft>
            </a:pPr>
            <a:r>
              <a:rPr lang="de-DE" sz="1800" b="1" dirty="0">
                <a:solidFill>
                  <a:schemeClr val="bg1"/>
                </a:solidFill>
                <a:latin typeface="Calibri (Základní text)"/>
                <a:ea typeface="Calibri" panose="020F0502020204030204" pitchFamily="34" charset="0"/>
                <a:cs typeface="Times New Roman" panose="02020603050405020304" pitchFamily="18" charset="0"/>
              </a:rPr>
              <a:t>Zum Grundstufentest (</a:t>
            </a:r>
            <a:r>
              <a:rPr lang="de-DE" sz="1800" b="1" dirty="0" err="1">
                <a:solidFill>
                  <a:schemeClr val="bg1"/>
                </a:solidFill>
                <a:latin typeface="Calibri (Základní text)"/>
                <a:ea typeface="Calibri" panose="020F0502020204030204" pitchFamily="34" charset="0"/>
                <a:cs typeface="Times New Roman" panose="02020603050405020304" pitchFamily="18" charset="0"/>
              </a:rPr>
              <a:t>Ctrl+Klicken</a:t>
            </a:r>
            <a:r>
              <a:rPr lang="de-DE" sz="1800" b="1" dirty="0">
                <a:solidFill>
                  <a:schemeClr val="bg1"/>
                </a:solidFill>
                <a:latin typeface="Calibri (Základní text)"/>
                <a:ea typeface="Calibri" panose="020F0502020204030204" pitchFamily="34" charset="0"/>
                <a:cs typeface="Times New Roman" panose="02020603050405020304" pitchFamily="18" charset="0"/>
              </a:rPr>
              <a:t>):</a:t>
            </a:r>
            <a:endParaRPr lang="cs-CZ" sz="1800" b="1" dirty="0">
              <a:solidFill>
                <a:schemeClr val="bg1"/>
              </a:solidFill>
              <a:latin typeface="Calibri (Základní text)"/>
              <a:ea typeface="Calibri" panose="020F0502020204030204" pitchFamily="34" charset="0"/>
              <a:cs typeface="Times New Roman" panose="02020603050405020304" pitchFamily="18" charset="0"/>
            </a:endParaRPr>
          </a:p>
          <a:p>
            <a:pPr>
              <a:lnSpc>
                <a:spcPct val="115000"/>
              </a:lnSpc>
              <a:spcAft>
                <a:spcPts val="1000"/>
              </a:spcAft>
            </a:pPr>
            <a:r>
              <a:rPr lang="de-DE" sz="1800" b="1" u="sng" dirty="0">
                <a:solidFill>
                  <a:schemeClr val="bg1"/>
                </a:solidFill>
                <a:latin typeface="Calibri (Základní text)"/>
                <a:ea typeface="Calibri" panose="020F0502020204030204" pitchFamily="34" charset="0"/>
                <a:cs typeface="Times New Roman" panose="02020603050405020304" pitchFamily="18" charset="0"/>
                <a:hlinkClick r:id="rId2"/>
              </a:rPr>
              <a:t>http://www.colon.de/de/einstufungstest/einstufungstests-deutsch/deutsch-grundstufe.html</a:t>
            </a:r>
            <a:r>
              <a:rPr lang="de-DE" sz="1800" b="1" dirty="0">
                <a:solidFill>
                  <a:schemeClr val="bg1"/>
                </a:solidFill>
                <a:latin typeface="Calibri (Základní text)"/>
                <a:ea typeface="Calibri" panose="020F0502020204030204" pitchFamily="34" charset="0"/>
                <a:cs typeface="Times New Roman" panose="02020603050405020304" pitchFamily="18" charset="0"/>
              </a:rPr>
              <a:t> </a:t>
            </a:r>
            <a:endParaRPr lang="cs-CZ" sz="1800" b="1" dirty="0">
              <a:solidFill>
                <a:schemeClr val="bg1"/>
              </a:solidFill>
              <a:latin typeface="Calibri (Základní text)"/>
              <a:ea typeface="Calibri" panose="020F0502020204030204" pitchFamily="34" charset="0"/>
              <a:cs typeface="Times New Roman" panose="02020603050405020304" pitchFamily="18" charset="0"/>
            </a:endParaRPr>
          </a:p>
          <a:p>
            <a:pPr>
              <a:lnSpc>
                <a:spcPct val="115000"/>
              </a:lnSpc>
              <a:spcAft>
                <a:spcPts val="1000"/>
              </a:spcAft>
            </a:pPr>
            <a:r>
              <a:rPr lang="de-DE" sz="1800" b="1" dirty="0">
                <a:solidFill>
                  <a:schemeClr val="bg1"/>
                </a:solidFill>
                <a:latin typeface="Calibri (Základní text)"/>
                <a:ea typeface="Calibri" panose="020F0502020204030204" pitchFamily="34" charset="0"/>
                <a:cs typeface="Times New Roman" panose="02020603050405020304" pitchFamily="18" charset="0"/>
              </a:rPr>
              <a:t>Zum Mittelstufentest (</a:t>
            </a:r>
            <a:r>
              <a:rPr lang="de-DE" sz="1800" b="1" dirty="0" err="1">
                <a:solidFill>
                  <a:schemeClr val="bg1"/>
                </a:solidFill>
                <a:latin typeface="Calibri (Základní text)"/>
                <a:ea typeface="Calibri" panose="020F0502020204030204" pitchFamily="34" charset="0"/>
                <a:cs typeface="Times New Roman" panose="02020603050405020304" pitchFamily="18" charset="0"/>
              </a:rPr>
              <a:t>Ctrl+Klicken</a:t>
            </a:r>
            <a:r>
              <a:rPr lang="de-DE" sz="1800" b="1" dirty="0">
                <a:solidFill>
                  <a:schemeClr val="bg1"/>
                </a:solidFill>
                <a:latin typeface="Calibri (Základní text)"/>
                <a:ea typeface="Calibri" panose="020F0502020204030204" pitchFamily="34" charset="0"/>
                <a:cs typeface="Times New Roman" panose="02020603050405020304" pitchFamily="18" charset="0"/>
              </a:rPr>
              <a:t>):</a:t>
            </a:r>
            <a:endParaRPr lang="cs-CZ" sz="1800" b="1" dirty="0">
              <a:solidFill>
                <a:schemeClr val="bg1"/>
              </a:solidFill>
              <a:latin typeface="Calibri (Základní text)"/>
              <a:ea typeface="Calibri" panose="020F0502020204030204" pitchFamily="34" charset="0"/>
              <a:cs typeface="Times New Roman" panose="02020603050405020304" pitchFamily="18" charset="0"/>
            </a:endParaRPr>
          </a:p>
          <a:p>
            <a:pPr>
              <a:lnSpc>
                <a:spcPct val="115000"/>
              </a:lnSpc>
              <a:spcAft>
                <a:spcPts val="1000"/>
              </a:spcAft>
            </a:pPr>
            <a:r>
              <a:rPr lang="de-DE" sz="1800" b="1" u="sng" dirty="0">
                <a:solidFill>
                  <a:schemeClr val="bg1"/>
                </a:solidFill>
                <a:latin typeface="Calibri (Základní text)"/>
                <a:ea typeface="Calibri" panose="020F0502020204030204" pitchFamily="34" charset="0"/>
                <a:cs typeface="Times New Roman" panose="02020603050405020304" pitchFamily="18" charset="0"/>
                <a:hlinkClick r:id="rId3"/>
              </a:rPr>
              <a:t>http://www.colon.de/de/einstufungstest/einstufungstests-deutsch/deutsch-mittelstufe.html</a:t>
            </a:r>
            <a:r>
              <a:rPr lang="de-DE" sz="1800" b="1" dirty="0">
                <a:solidFill>
                  <a:schemeClr val="bg1"/>
                </a:solidFill>
                <a:latin typeface="Calibri (Základní text)"/>
                <a:ea typeface="Calibri" panose="020F0502020204030204" pitchFamily="34" charset="0"/>
                <a:cs typeface="Times New Roman" panose="02020603050405020304" pitchFamily="18" charset="0"/>
              </a:rPr>
              <a:t> </a:t>
            </a:r>
            <a:endParaRPr lang="cs-CZ" sz="1800" b="1" dirty="0">
              <a:solidFill>
                <a:schemeClr val="bg1"/>
              </a:solidFill>
              <a:latin typeface="Calibri (Základní text)"/>
              <a:ea typeface="Calibri" panose="020F0502020204030204" pitchFamily="34" charset="0"/>
              <a:cs typeface="Times New Roman" panose="02020603050405020304" pitchFamily="18" charset="0"/>
            </a:endParaRPr>
          </a:p>
          <a:p>
            <a:endParaRPr lang="cs-CZ" sz="1800" dirty="0">
              <a:latin typeface="Calibri (Základní text)"/>
            </a:endParaRPr>
          </a:p>
        </p:txBody>
      </p:sp>
    </p:spTree>
    <p:extLst>
      <p:ext uri="{BB962C8B-B14F-4D97-AF65-F5344CB8AC3E}">
        <p14:creationId xmlns:p14="http://schemas.microsoft.com/office/powerpoint/2010/main" val="3341311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570016" y="223272"/>
            <a:ext cx="11044052" cy="1508105"/>
          </a:xfrm>
          <a:prstGeom prst="rect">
            <a:avLst/>
          </a:prstGeom>
          <a:solidFill>
            <a:schemeClr val="accent4">
              <a:lumMod val="40000"/>
              <a:lumOff val="60000"/>
            </a:schemeClr>
          </a:solidFill>
        </p:spPr>
        <p:txBody>
          <a:bodyPr wrap="square">
            <a:spAutoFit/>
          </a:bodyPr>
          <a:lstStyle/>
          <a:p>
            <a:pPr>
              <a:lnSpc>
                <a:spcPct val="115000"/>
              </a:lnSpc>
              <a:spcAft>
                <a:spcPts val="1000"/>
              </a:spcAft>
            </a:pPr>
            <a:r>
              <a:rPr lang="de-DE" sz="2000"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Jede Kursstufe endet mit einem Colón-Abschlusstest, für den wir auf Wunsch ein Colón Zertifikat ausstellen. Unsere Colón-Zertifikate dienen ab Stufe B2 als Nachweis deutscher Sprachkenntnisse für das Studienkolleg an deutschen Fachhochschulen und Universitäten. </a:t>
            </a:r>
            <a:endParaRPr lang="cs-CZ"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ulka 8"/>
          <p:cNvGraphicFramePr>
            <a:graphicFrameLocks noGrp="1"/>
          </p:cNvGraphicFramePr>
          <p:nvPr>
            <p:extLst>
              <p:ext uri="{D42A27DB-BD31-4B8C-83A1-F6EECF244321}">
                <p14:modId xmlns:p14="http://schemas.microsoft.com/office/powerpoint/2010/main" val="208098789"/>
              </p:ext>
            </p:extLst>
          </p:nvPr>
        </p:nvGraphicFramePr>
        <p:xfrm>
          <a:off x="581892" y="1731377"/>
          <a:ext cx="11044050" cy="5139476"/>
        </p:xfrm>
        <a:graphic>
          <a:graphicData uri="http://schemas.openxmlformats.org/drawingml/2006/table">
            <a:tbl>
              <a:tblPr firstRow="1" firstCol="1" bandRow="1">
                <a:tableStyleId>{5C22544A-7EE6-4342-B048-85BDC9FD1C3A}</a:tableStyleId>
              </a:tblPr>
              <a:tblGrid>
                <a:gridCol w="1840675"/>
                <a:gridCol w="1840675"/>
                <a:gridCol w="1840675"/>
                <a:gridCol w="1840675"/>
                <a:gridCol w="1840675"/>
                <a:gridCol w="1840675"/>
              </a:tblGrid>
              <a:tr h="179064">
                <a:tc>
                  <a:txBody>
                    <a:bodyPr/>
                    <a:lstStyle/>
                    <a:p>
                      <a:pPr algn="ctr">
                        <a:lnSpc>
                          <a:spcPct val="115000"/>
                        </a:lnSpc>
                        <a:spcAft>
                          <a:spcPts val="1000"/>
                        </a:spcAft>
                      </a:pPr>
                      <a:r>
                        <a:rPr lang="de-DE" sz="1600" dirty="0">
                          <a:effectLst/>
                        </a:rPr>
                        <a:t>A1</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050" marR="8050" marT="8050" marB="8050" anchor="ctr"/>
                </a:tc>
                <a:tc>
                  <a:txBody>
                    <a:bodyPr/>
                    <a:lstStyle/>
                    <a:p>
                      <a:pPr algn="ctr">
                        <a:lnSpc>
                          <a:spcPct val="115000"/>
                        </a:lnSpc>
                        <a:spcAft>
                          <a:spcPts val="1000"/>
                        </a:spcAft>
                      </a:pPr>
                      <a:r>
                        <a:rPr lang="de-DE" sz="1600">
                          <a:effectLst/>
                        </a:rPr>
                        <a:t>A2</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8050" marR="8050" marT="8050" marB="8050" anchor="ctr"/>
                </a:tc>
                <a:tc>
                  <a:txBody>
                    <a:bodyPr/>
                    <a:lstStyle/>
                    <a:p>
                      <a:pPr algn="ctr">
                        <a:lnSpc>
                          <a:spcPct val="115000"/>
                        </a:lnSpc>
                        <a:spcAft>
                          <a:spcPts val="1000"/>
                        </a:spcAft>
                      </a:pPr>
                      <a:r>
                        <a:rPr lang="de-DE" sz="1600" dirty="0">
                          <a:effectLst/>
                        </a:rPr>
                        <a:t>B1</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050" marR="8050" marT="8050" marB="8050" anchor="ctr"/>
                </a:tc>
                <a:tc>
                  <a:txBody>
                    <a:bodyPr/>
                    <a:lstStyle/>
                    <a:p>
                      <a:pPr algn="ctr">
                        <a:lnSpc>
                          <a:spcPct val="115000"/>
                        </a:lnSpc>
                        <a:spcAft>
                          <a:spcPts val="1000"/>
                        </a:spcAft>
                      </a:pPr>
                      <a:r>
                        <a:rPr lang="de-DE" sz="1600" dirty="0">
                          <a:effectLst/>
                        </a:rPr>
                        <a:t>B2</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050" marR="8050" marT="8050" marB="8050" anchor="ctr"/>
                </a:tc>
                <a:tc>
                  <a:txBody>
                    <a:bodyPr/>
                    <a:lstStyle/>
                    <a:p>
                      <a:pPr algn="ctr">
                        <a:lnSpc>
                          <a:spcPct val="115000"/>
                        </a:lnSpc>
                        <a:spcAft>
                          <a:spcPts val="1000"/>
                        </a:spcAft>
                      </a:pPr>
                      <a:r>
                        <a:rPr lang="de-DE" sz="1600" dirty="0">
                          <a:effectLst/>
                        </a:rPr>
                        <a:t>C1</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050" marR="8050" marT="8050" marB="8050" anchor="ctr"/>
                </a:tc>
                <a:tc>
                  <a:txBody>
                    <a:bodyPr/>
                    <a:lstStyle/>
                    <a:p>
                      <a:pPr algn="ctr">
                        <a:lnSpc>
                          <a:spcPct val="115000"/>
                        </a:lnSpc>
                        <a:spcAft>
                          <a:spcPts val="1000"/>
                        </a:spcAft>
                      </a:pPr>
                      <a:r>
                        <a:rPr lang="de-DE" sz="1600" dirty="0">
                          <a:effectLst/>
                        </a:rPr>
                        <a:t>C2</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050" marR="8050" marT="8050" marB="8050" anchor="ctr"/>
                </a:tc>
              </a:tr>
              <a:tr h="3389710">
                <a:tc>
                  <a:txBody>
                    <a:bodyPr/>
                    <a:lstStyle/>
                    <a:p>
                      <a:pPr>
                        <a:lnSpc>
                          <a:spcPct val="115000"/>
                        </a:lnSpc>
                        <a:spcAft>
                          <a:spcPts val="1000"/>
                        </a:spcAft>
                      </a:pPr>
                      <a:r>
                        <a:rPr lang="de-DE" sz="2000" dirty="0">
                          <a:effectLst/>
                        </a:rPr>
                        <a:t>Sie </a:t>
                      </a:r>
                      <a:r>
                        <a:rPr lang="de-DE" sz="2000" dirty="0" smtClean="0">
                          <a:effectLst/>
                        </a:rPr>
                        <a:t>können </a:t>
                      </a:r>
                      <a:r>
                        <a:rPr lang="de-DE" sz="2000" dirty="0">
                          <a:effectLst/>
                        </a:rPr>
                        <a:t>sich auf einfache Art verständigen, sich vorstellen, Fragen zu Ihrer Umgebung stellen und beantworten.</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050" marR="8050" marT="8050" marB="8050" anchor="ctr"/>
                </a:tc>
                <a:tc>
                  <a:txBody>
                    <a:bodyPr/>
                    <a:lstStyle/>
                    <a:p>
                      <a:pPr>
                        <a:lnSpc>
                          <a:spcPct val="115000"/>
                        </a:lnSpc>
                        <a:spcAft>
                          <a:spcPts val="1000"/>
                        </a:spcAft>
                      </a:pPr>
                      <a:r>
                        <a:rPr lang="de-DE" sz="2000" dirty="0">
                          <a:effectLst/>
                        </a:rPr>
                        <a:t>Sie können sich an alltäglichen Unterhaltungen beteiligen z.B. Informationen zur Person und zur Familie, Einkaufen, Arbeit, nähere Umgebung etc.</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050" marR="8050" marT="8050" marB="8050" anchor="ctr"/>
                </a:tc>
                <a:tc>
                  <a:txBody>
                    <a:bodyPr/>
                    <a:lstStyle/>
                    <a:p>
                      <a:pPr>
                        <a:lnSpc>
                          <a:spcPct val="115000"/>
                        </a:lnSpc>
                        <a:spcAft>
                          <a:spcPts val="1000"/>
                        </a:spcAft>
                      </a:pPr>
                      <a:r>
                        <a:rPr lang="de-DE" sz="2000" dirty="0">
                          <a:effectLst/>
                        </a:rPr>
                        <a:t>Sie können Ihren Standpunkt in Diskussionen und Unterhaltungen vertreten.</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050" marR="8050" marT="8050" marB="8050" anchor="ctr"/>
                </a:tc>
                <a:tc>
                  <a:txBody>
                    <a:bodyPr/>
                    <a:lstStyle/>
                    <a:p>
                      <a:pPr>
                        <a:lnSpc>
                          <a:spcPct val="115000"/>
                        </a:lnSpc>
                        <a:spcAft>
                          <a:spcPts val="1000"/>
                        </a:spcAft>
                      </a:pPr>
                      <a:r>
                        <a:rPr lang="de-DE" sz="2000" dirty="0">
                          <a:effectLst/>
                        </a:rPr>
                        <a:t>Sie beteiligen sich in allen alltäglichen Diskussionen problemlos und können einfache Texte schreiben.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050" marR="8050" marT="8050" marB="8050" anchor="ctr"/>
                </a:tc>
                <a:tc>
                  <a:txBody>
                    <a:bodyPr/>
                    <a:lstStyle/>
                    <a:p>
                      <a:pPr>
                        <a:lnSpc>
                          <a:spcPct val="115000"/>
                        </a:lnSpc>
                        <a:spcAft>
                          <a:spcPts val="1000"/>
                        </a:spcAft>
                      </a:pPr>
                      <a:r>
                        <a:rPr lang="de-DE" sz="2000" dirty="0">
                          <a:effectLst/>
                        </a:rPr>
                        <a:t>Sie können Ihre Meinung detailliert äußern, Aufsätze schreiben und Literatur lesen.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050" marR="8050" marT="8050" marB="8050" anchor="ctr"/>
                </a:tc>
                <a:tc>
                  <a:txBody>
                    <a:bodyPr/>
                    <a:lstStyle/>
                    <a:p>
                      <a:pPr>
                        <a:lnSpc>
                          <a:spcPct val="115000"/>
                        </a:lnSpc>
                        <a:spcAft>
                          <a:spcPts val="1000"/>
                        </a:spcAft>
                      </a:pPr>
                      <a:r>
                        <a:rPr lang="de-DE" sz="2000" dirty="0">
                          <a:effectLst/>
                        </a:rPr>
                        <a:t>Sie sprechen Deutsch fließend und verstehen auch idiomatische Ausdrücke.</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050" marR="8050" marT="8050" marB="8050" anchor="ctr"/>
                </a:tc>
              </a:tr>
              <a:tr h="1259826">
                <a:tc>
                  <a:txBody>
                    <a:bodyPr/>
                    <a:lstStyle/>
                    <a:p>
                      <a:pPr>
                        <a:lnSpc>
                          <a:spcPct val="115000"/>
                        </a:lnSpc>
                        <a:spcAft>
                          <a:spcPts val="1000"/>
                        </a:spcAft>
                      </a:pPr>
                      <a:r>
                        <a:rPr lang="de-DE" sz="2000">
                          <a:effectLst/>
                        </a:rPr>
                        <a:t>0 - A1</a:t>
                      </a:r>
                      <a:endParaRPr lang="cs-CZ" sz="2000">
                        <a:effectLst/>
                      </a:endParaRPr>
                    </a:p>
                    <a:p>
                      <a:pPr>
                        <a:lnSpc>
                          <a:spcPct val="115000"/>
                        </a:lnSpc>
                        <a:spcAft>
                          <a:spcPts val="1000"/>
                        </a:spcAft>
                      </a:pPr>
                      <a:r>
                        <a:rPr lang="de-DE" sz="2000">
                          <a:effectLst/>
                        </a:rPr>
                        <a:t>ca. 2,5</a:t>
                      </a:r>
                      <a:endParaRPr lang="cs-CZ" sz="2000">
                        <a:effectLst/>
                      </a:endParaRPr>
                    </a:p>
                    <a:p>
                      <a:pPr>
                        <a:lnSpc>
                          <a:spcPct val="115000"/>
                        </a:lnSpc>
                        <a:spcAft>
                          <a:spcPts val="1000"/>
                        </a:spcAft>
                      </a:pPr>
                      <a:r>
                        <a:rPr lang="de-DE" sz="2000">
                          <a:effectLst/>
                        </a:rPr>
                        <a:t>Monate</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8050" marR="8050" marT="8050" marB="8050" anchor="ctr"/>
                </a:tc>
                <a:tc>
                  <a:txBody>
                    <a:bodyPr/>
                    <a:lstStyle/>
                    <a:p>
                      <a:pPr>
                        <a:lnSpc>
                          <a:spcPct val="115000"/>
                        </a:lnSpc>
                        <a:spcAft>
                          <a:spcPts val="1000"/>
                        </a:spcAft>
                      </a:pPr>
                      <a:r>
                        <a:rPr lang="de-DE" sz="2000">
                          <a:effectLst/>
                        </a:rPr>
                        <a:t>0 - A2</a:t>
                      </a:r>
                      <a:endParaRPr lang="cs-CZ" sz="2000">
                        <a:effectLst/>
                      </a:endParaRPr>
                    </a:p>
                    <a:p>
                      <a:pPr>
                        <a:lnSpc>
                          <a:spcPct val="115000"/>
                        </a:lnSpc>
                        <a:spcAft>
                          <a:spcPts val="1000"/>
                        </a:spcAft>
                      </a:pPr>
                      <a:r>
                        <a:rPr lang="de-DE" sz="2000">
                          <a:effectLst/>
                        </a:rPr>
                        <a:t>ca. 5</a:t>
                      </a:r>
                      <a:endParaRPr lang="cs-CZ" sz="2000">
                        <a:effectLst/>
                      </a:endParaRPr>
                    </a:p>
                    <a:p>
                      <a:pPr>
                        <a:lnSpc>
                          <a:spcPct val="115000"/>
                        </a:lnSpc>
                        <a:spcAft>
                          <a:spcPts val="1000"/>
                        </a:spcAft>
                      </a:pPr>
                      <a:r>
                        <a:rPr lang="de-DE" sz="2000">
                          <a:effectLst/>
                        </a:rPr>
                        <a:t>Monate</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8050" marR="8050" marT="8050" marB="8050" anchor="ctr"/>
                </a:tc>
                <a:tc>
                  <a:txBody>
                    <a:bodyPr/>
                    <a:lstStyle/>
                    <a:p>
                      <a:pPr>
                        <a:lnSpc>
                          <a:spcPct val="115000"/>
                        </a:lnSpc>
                        <a:spcAft>
                          <a:spcPts val="1000"/>
                        </a:spcAft>
                      </a:pPr>
                      <a:r>
                        <a:rPr lang="de-DE" sz="2000">
                          <a:effectLst/>
                        </a:rPr>
                        <a:t>0 - B1</a:t>
                      </a:r>
                      <a:endParaRPr lang="cs-CZ" sz="2000">
                        <a:effectLst/>
                      </a:endParaRPr>
                    </a:p>
                    <a:p>
                      <a:pPr>
                        <a:lnSpc>
                          <a:spcPct val="115000"/>
                        </a:lnSpc>
                        <a:spcAft>
                          <a:spcPts val="1000"/>
                        </a:spcAft>
                      </a:pPr>
                      <a:r>
                        <a:rPr lang="de-DE" sz="2000">
                          <a:effectLst/>
                        </a:rPr>
                        <a:t>ca. 7,5</a:t>
                      </a:r>
                      <a:endParaRPr lang="cs-CZ" sz="2000">
                        <a:effectLst/>
                      </a:endParaRPr>
                    </a:p>
                    <a:p>
                      <a:pPr>
                        <a:lnSpc>
                          <a:spcPct val="115000"/>
                        </a:lnSpc>
                        <a:spcAft>
                          <a:spcPts val="1000"/>
                        </a:spcAft>
                      </a:pPr>
                      <a:r>
                        <a:rPr lang="de-DE" sz="2000">
                          <a:effectLst/>
                        </a:rPr>
                        <a:t>Monate</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8050" marR="8050" marT="8050" marB="8050" anchor="ctr"/>
                </a:tc>
                <a:tc>
                  <a:txBody>
                    <a:bodyPr/>
                    <a:lstStyle/>
                    <a:p>
                      <a:pPr>
                        <a:lnSpc>
                          <a:spcPct val="115000"/>
                        </a:lnSpc>
                        <a:spcAft>
                          <a:spcPts val="1000"/>
                        </a:spcAft>
                      </a:pPr>
                      <a:r>
                        <a:rPr lang="de-DE" sz="2000">
                          <a:effectLst/>
                        </a:rPr>
                        <a:t>0 - B2 </a:t>
                      </a:r>
                      <a:endParaRPr lang="cs-CZ" sz="2000">
                        <a:effectLst/>
                      </a:endParaRPr>
                    </a:p>
                    <a:p>
                      <a:pPr>
                        <a:lnSpc>
                          <a:spcPct val="115000"/>
                        </a:lnSpc>
                        <a:spcAft>
                          <a:spcPts val="1000"/>
                        </a:spcAft>
                      </a:pPr>
                      <a:r>
                        <a:rPr lang="de-DE" sz="2000">
                          <a:effectLst/>
                        </a:rPr>
                        <a:t>ca. 10</a:t>
                      </a:r>
                      <a:endParaRPr lang="cs-CZ" sz="2000">
                        <a:effectLst/>
                      </a:endParaRPr>
                    </a:p>
                    <a:p>
                      <a:pPr>
                        <a:lnSpc>
                          <a:spcPct val="115000"/>
                        </a:lnSpc>
                        <a:spcAft>
                          <a:spcPts val="1000"/>
                        </a:spcAft>
                      </a:pPr>
                      <a:r>
                        <a:rPr lang="de-DE" sz="2000">
                          <a:effectLst/>
                        </a:rPr>
                        <a:t>Monate</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8050" marR="8050" marT="8050" marB="8050" anchor="ctr"/>
                </a:tc>
                <a:tc>
                  <a:txBody>
                    <a:bodyPr/>
                    <a:lstStyle/>
                    <a:p>
                      <a:pPr>
                        <a:lnSpc>
                          <a:spcPct val="115000"/>
                        </a:lnSpc>
                        <a:spcAft>
                          <a:spcPts val="1000"/>
                        </a:spcAft>
                      </a:pPr>
                      <a:r>
                        <a:rPr lang="de-DE" sz="2000">
                          <a:effectLst/>
                        </a:rPr>
                        <a:t>0 - C1</a:t>
                      </a:r>
                      <a:endParaRPr lang="cs-CZ" sz="2000">
                        <a:effectLst/>
                      </a:endParaRPr>
                    </a:p>
                    <a:p>
                      <a:pPr>
                        <a:lnSpc>
                          <a:spcPct val="115000"/>
                        </a:lnSpc>
                        <a:spcAft>
                          <a:spcPts val="1000"/>
                        </a:spcAft>
                      </a:pPr>
                      <a:r>
                        <a:rPr lang="de-DE" sz="2000">
                          <a:effectLst/>
                        </a:rPr>
                        <a:t>ca. 12,5</a:t>
                      </a:r>
                      <a:endParaRPr lang="cs-CZ" sz="2000">
                        <a:effectLst/>
                      </a:endParaRPr>
                    </a:p>
                    <a:p>
                      <a:pPr>
                        <a:lnSpc>
                          <a:spcPct val="115000"/>
                        </a:lnSpc>
                        <a:spcAft>
                          <a:spcPts val="1000"/>
                        </a:spcAft>
                      </a:pPr>
                      <a:r>
                        <a:rPr lang="de-DE" sz="2000">
                          <a:effectLst/>
                        </a:rPr>
                        <a:t>Monate</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8050" marR="8050" marT="8050" marB="8050" anchor="ctr"/>
                </a:tc>
                <a:tc>
                  <a:txBody>
                    <a:bodyPr/>
                    <a:lstStyle/>
                    <a:p>
                      <a:pPr>
                        <a:lnSpc>
                          <a:spcPct val="115000"/>
                        </a:lnSpc>
                        <a:spcAft>
                          <a:spcPts val="1000"/>
                        </a:spcAft>
                      </a:pPr>
                      <a:r>
                        <a:rPr lang="de-DE" sz="2000" dirty="0">
                          <a:effectLst/>
                        </a:rPr>
                        <a:t>0 - C2 </a:t>
                      </a:r>
                      <a:endParaRPr lang="cs-CZ" sz="2000" dirty="0">
                        <a:effectLst/>
                      </a:endParaRPr>
                    </a:p>
                    <a:p>
                      <a:pPr>
                        <a:lnSpc>
                          <a:spcPct val="115000"/>
                        </a:lnSpc>
                        <a:spcAft>
                          <a:spcPts val="1000"/>
                        </a:spcAft>
                      </a:pPr>
                      <a:r>
                        <a:rPr lang="de-DE" sz="2000" dirty="0">
                          <a:effectLst/>
                        </a:rPr>
                        <a:t>ca. 15</a:t>
                      </a:r>
                      <a:endParaRPr lang="cs-CZ" sz="2000" dirty="0">
                        <a:effectLst/>
                      </a:endParaRPr>
                    </a:p>
                    <a:p>
                      <a:pPr>
                        <a:lnSpc>
                          <a:spcPct val="115000"/>
                        </a:lnSpc>
                        <a:spcAft>
                          <a:spcPts val="1000"/>
                        </a:spcAft>
                      </a:pPr>
                      <a:r>
                        <a:rPr lang="de-DE" sz="2000" dirty="0">
                          <a:effectLst/>
                        </a:rPr>
                        <a:t>Monate</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050" marR="8050" marT="8050" marB="8050" anchor="ctr"/>
                </a:tc>
              </a:tr>
            </a:tbl>
          </a:graphicData>
        </a:graphic>
      </p:graphicFrame>
    </p:spTree>
    <p:extLst>
      <p:ext uri="{BB962C8B-B14F-4D97-AF65-F5344CB8AC3E}">
        <p14:creationId xmlns:p14="http://schemas.microsoft.com/office/powerpoint/2010/main" val="3300860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4">
              <a:lumMod val="40000"/>
              <a:lumOff val="60000"/>
            </a:schemeClr>
          </a:solidFill>
        </p:spPr>
        <p:txBody>
          <a:bodyPr>
            <a:normAutofit/>
          </a:bodyPr>
          <a:lstStyle/>
          <a:p>
            <a:r>
              <a:rPr lang="cs-CZ" sz="5400" b="1" dirty="0" err="1" smtClean="0">
                <a:solidFill>
                  <a:schemeClr val="bg1"/>
                </a:solidFill>
                <a:latin typeface="Calibri (Základní text)"/>
              </a:rPr>
              <a:t>Lernmethoden</a:t>
            </a:r>
            <a:endParaRPr lang="cs-CZ" sz="5400" b="1" dirty="0">
              <a:solidFill>
                <a:schemeClr val="bg1"/>
              </a:solidFill>
              <a:latin typeface="Calibri (Základní text)"/>
            </a:endParaRPr>
          </a:p>
        </p:txBody>
      </p:sp>
      <p:sp>
        <p:nvSpPr>
          <p:cNvPr id="3" name="Zástupný symbol pro obsah 2"/>
          <p:cNvSpPr>
            <a:spLocks noGrp="1"/>
          </p:cNvSpPr>
          <p:nvPr>
            <p:ph sz="half" idx="1"/>
          </p:nvPr>
        </p:nvSpPr>
        <p:spPr>
          <a:xfrm>
            <a:off x="838200" y="1825625"/>
            <a:ext cx="5181600" cy="4705804"/>
          </a:xfrm>
        </p:spPr>
        <p:txBody>
          <a:bodyPr>
            <a:normAutofit lnSpcReduction="10000"/>
          </a:bodyPr>
          <a:lstStyle/>
          <a:p>
            <a:r>
              <a:rPr lang="cs-CZ" b="1" u="sng" dirty="0" err="1" smtClean="0">
                <a:solidFill>
                  <a:schemeClr val="bg1"/>
                </a:solidFill>
              </a:rPr>
              <a:t>Erinnerungstechnik</a:t>
            </a:r>
            <a:r>
              <a:rPr lang="cs-CZ" b="1" u="sng" dirty="0" smtClean="0">
                <a:solidFill>
                  <a:schemeClr val="bg1"/>
                </a:solidFill>
              </a:rPr>
              <a:t> KB 32/1,AB 32/21 (Em </a:t>
            </a:r>
            <a:r>
              <a:rPr lang="cs-CZ" b="1" u="sng" dirty="0" err="1" smtClean="0">
                <a:solidFill>
                  <a:schemeClr val="bg1"/>
                </a:solidFill>
              </a:rPr>
              <a:t>neu</a:t>
            </a:r>
            <a:r>
              <a:rPr lang="cs-CZ" b="1" u="sng" dirty="0" smtClean="0">
                <a:solidFill>
                  <a:schemeClr val="bg1"/>
                </a:solidFill>
              </a:rPr>
              <a:t>, </a:t>
            </a:r>
            <a:r>
              <a:rPr lang="cs-CZ" b="1" u="sng" dirty="0" err="1" smtClean="0">
                <a:solidFill>
                  <a:schemeClr val="bg1"/>
                </a:solidFill>
              </a:rPr>
              <a:t>Niveaustufe</a:t>
            </a:r>
            <a:r>
              <a:rPr lang="cs-CZ" b="1" u="sng" dirty="0" smtClean="0">
                <a:solidFill>
                  <a:schemeClr val="bg1"/>
                </a:solidFill>
              </a:rPr>
              <a:t> B2)</a:t>
            </a:r>
          </a:p>
          <a:p>
            <a:pPr marL="0" indent="0">
              <a:buNone/>
            </a:pPr>
            <a:r>
              <a:rPr lang="cs-CZ" sz="2400" dirty="0" smtClean="0">
                <a:solidFill>
                  <a:schemeClr val="bg1"/>
                </a:solidFill>
              </a:rPr>
              <a:t>Die </a:t>
            </a:r>
            <a:r>
              <a:rPr lang="cs-CZ" sz="2400" dirty="0" err="1" smtClean="0">
                <a:solidFill>
                  <a:schemeClr val="bg1"/>
                </a:solidFill>
              </a:rPr>
              <a:t>Klasse</a:t>
            </a:r>
            <a:r>
              <a:rPr lang="cs-CZ" sz="2400" dirty="0" smtClean="0">
                <a:solidFill>
                  <a:schemeClr val="bg1"/>
                </a:solidFill>
              </a:rPr>
              <a:t> </a:t>
            </a:r>
            <a:r>
              <a:rPr lang="cs-CZ" sz="2400" dirty="0" err="1" smtClean="0">
                <a:solidFill>
                  <a:schemeClr val="bg1"/>
                </a:solidFill>
              </a:rPr>
              <a:t>teilt</a:t>
            </a:r>
            <a:r>
              <a:rPr lang="cs-CZ" sz="2400" dirty="0" smtClean="0">
                <a:solidFill>
                  <a:schemeClr val="bg1"/>
                </a:solidFill>
              </a:rPr>
              <a:t> </a:t>
            </a:r>
            <a:r>
              <a:rPr lang="cs-CZ" sz="2400" dirty="0" err="1" smtClean="0">
                <a:solidFill>
                  <a:schemeClr val="bg1"/>
                </a:solidFill>
              </a:rPr>
              <a:t>sich</a:t>
            </a:r>
            <a:r>
              <a:rPr lang="cs-CZ" sz="2400" dirty="0" smtClean="0">
                <a:solidFill>
                  <a:schemeClr val="bg1"/>
                </a:solidFill>
              </a:rPr>
              <a:t> in </a:t>
            </a:r>
            <a:r>
              <a:rPr lang="cs-CZ" sz="2400" dirty="0" err="1" smtClean="0">
                <a:solidFill>
                  <a:schemeClr val="bg1"/>
                </a:solidFill>
              </a:rPr>
              <a:t>zwei</a:t>
            </a:r>
            <a:r>
              <a:rPr lang="cs-CZ" sz="2400" dirty="0" smtClean="0">
                <a:solidFill>
                  <a:schemeClr val="bg1"/>
                </a:solidFill>
              </a:rPr>
              <a:t> </a:t>
            </a:r>
            <a:r>
              <a:rPr lang="cs-CZ" sz="2400" dirty="0" err="1" smtClean="0">
                <a:solidFill>
                  <a:schemeClr val="bg1"/>
                </a:solidFill>
              </a:rPr>
              <a:t>Gruppen</a:t>
            </a:r>
            <a:r>
              <a:rPr lang="cs-CZ" sz="2400" dirty="0" smtClean="0">
                <a:solidFill>
                  <a:schemeClr val="bg1"/>
                </a:solidFill>
              </a:rPr>
              <a:t>. Die </a:t>
            </a:r>
            <a:r>
              <a:rPr lang="cs-CZ" sz="2400" dirty="0" err="1" smtClean="0">
                <a:solidFill>
                  <a:schemeClr val="bg1"/>
                </a:solidFill>
              </a:rPr>
              <a:t>eine</a:t>
            </a:r>
            <a:r>
              <a:rPr lang="cs-CZ" sz="2400" dirty="0" smtClean="0">
                <a:solidFill>
                  <a:schemeClr val="bg1"/>
                </a:solidFill>
              </a:rPr>
              <a:t> </a:t>
            </a:r>
            <a:r>
              <a:rPr lang="cs-CZ" sz="2400" dirty="0" err="1" smtClean="0">
                <a:solidFill>
                  <a:schemeClr val="bg1"/>
                </a:solidFill>
              </a:rPr>
              <a:t>Hälfte</a:t>
            </a:r>
            <a:r>
              <a:rPr lang="cs-CZ" sz="2400" dirty="0" smtClean="0">
                <a:solidFill>
                  <a:schemeClr val="bg1"/>
                </a:solidFill>
              </a:rPr>
              <a:t> der </a:t>
            </a:r>
            <a:r>
              <a:rPr lang="cs-CZ" sz="2400" dirty="0" err="1" smtClean="0">
                <a:solidFill>
                  <a:schemeClr val="bg1"/>
                </a:solidFill>
              </a:rPr>
              <a:t>Klasse</a:t>
            </a:r>
            <a:r>
              <a:rPr lang="cs-CZ" sz="2400" dirty="0" smtClean="0">
                <a:solidFill>
                  <a:schemeClr val="bg1"/>
                </a:solidFill>
              </a:rPr>
              <a:t> </a:t>
            </a:r>
            <a:r>
              <a:rPr lang="cs-CZ" sz="2400" dirty="0" err="1" smtClean="0">
                <a:solidFill>
                  <a:schemeClr val="bg1"/>
                </a:solidFill>
              </a:rPr>
              <a:t>sieht</a:t>
            </a:r>
            <a:r>
              <a:rPr lang="cs-CZ" sz="2400" dirty="0" smtClean="0">
                <a:solidFill>
                  <a:schemeClr val="bg1"/>
                </a:solidFill>
              </a:rPr>
              <a:t> </a:t>
            </a:r>
            <a:r>
              <a:rPr lang="cs-CZ" sz="2400" dirty="0" err="1" smtClean="0">
                <a:solidFill>
                  <a:schemeClr val="bg1"/>
                </a:solidFill>
              </a:rPr>
              <a:t>sich</a:t>
            </a:r>
            <a:r>
              <a:rPr lang="cs-CZ" sz="2400" dirty="0" smtClean="0">
                <a:solidFill>
                  <a:schemeClr val="bg1"/>
                </a:solidFill>
              </a:rPr>
              <a:t> 16 </a:t>
            </a:r>
            <a:r>
              <a:rPr lang="cs-CZ" sz="2400" dirty="0" err="1" smtClean="0">
                <a:solidFill>
                  <a:schemeClr val="bg1"/>
                </a:solidFill>
              </a:rPr>
              <a:t>Wörter</a:t>
            </a:r>
            <a:r>
              <a:rPr lang="cs-CZ" sz="2400" dirty="0" smtClean="0">
                <a:solidFill>
                  <a:schemeClr val="bg1"/>
                </a:solidFill>
              </a:rPr>
              <a:t> </a:t>
            </a:r>
            <a:r>
              <a:rPr lang="cs-CZ" sz="2400" dirty="0" err="1" smtClean="0">
                <a:solidFill>
                  <a:schemeClr val="bg1"/>
                </a:solidFill>
              </a:rPr>
              <a:t>im</a:t>
            </a:r>
            <a:r>
              <a:rPr lang="cs-CZ" sz="2400" dirty="0" smtClean="0">
                <a:solidFill>
                  <a:schemeClr val="bg1"/>
                </a:solidFill>
              </a:rPr>
              <a:t> </a:t>
            </a:r>
            <a:r>
              <a:rPr lang="cs-CZ" sz="2400" dirty="0" err="1" smtClean="0">
                <a:solidFill>
                  <a:schemeClr val="bg1"/>
                </a:solidFill>
              </a:rPr>
              <a:t>Kursbuch</a:t>
            </a:r>
            <a:r>
              <a:rPr lang="cs-CZ" sz="2400" dirty="0" smtClean="0">
                <a:solidFill>
                  <a:schemeClr val="bg1"/>
                </a:solidFill>
              </a:rPr>
              <a:t> </a:t>
            </a:r>
            <a:r>
              <a:rPr lang="cs-CZ" sz="2400" dirty="0" err="1" smtClean="0">
                <a:solidFill>
                  <a:schemeClr val="bg1"/>
                </a:solidFill>
              </a:rPr>
              <a:t>an</a:t>
            </a:r>
            <a:r>
              <a:rPr lang="cs-CZ" sz="2400" dirty="0" smtClean="0">
                <a:solidFill>
                  <a:schemeClr val="bg1"/>
                </a:solidFill>
              </a:rPr>
              <a:t> </a:t>
            </a:r>
            <a:r>
              <a:rPr lang="cs-CZ" sz="2400" dirty="0" err="1" smtClean="0">
                <a:solidFill>
                  <a:schemeClr val="bg1"/>
                </a:solidFill>
              </a:rPr>
              <a:t>und</a:t>
            </a:r>
            <a:r>
              <a:rPr lang="cs-CZ" sz="2400" dirty="0" smtClean="0">
                <a:solidFill>
                  <a:schemeClr val="bg1"/>
                </a:solidFill>
              </a:rPr>
              <a:t> </a:t>
            </a:r>
            <a:r>
              <a:rPr lang="cs-CZ" sz="2400" dirty="0" err="1" smtClean="0">
                <a:solidFill>
                  <a:schemeClr val="bg1"/>
                </a:solidFill>
              </a:rPr>
              <a:t>versucht</a:t>
            </a:r>
            <a:r>
              <a:rPr lang="cs-CZ" sz="2400" dirty="0" smtClean="0">
                <a:solidFill>
                  <a:schemeClr val="bg1"/>
                </a:solidFill>
              </a:rPr>
              <a:t>, </a:t>
            </a:r>
            <a:r>
              <a:rPr lang="cs-CZ" sz="2400" dirty="0" err="1" smtClean="0">
                <a:solidFill>
                  <a:schemeClr val="bg1"/>
                </a:solidFill>
              </a:rPr>
              <a:t>sie</a:t>
            </a:r>
            <a:r>
              <a:rPr lang="cs-CZ" sz="2400" dirty="0" smtClean="0">
                <a:solidFill>
                  <a:schemeClr val="bg1"/>
                </a:solidFill>
              </a:rPr>
              <a:t> </a:t>
            </a:r>
            <a:r>
              <a:rPr lang="cs-CZ" sz="2400" dirty="0" err="1" smtClean="0">
                <a:solidFill>
                  <a:schemeClr val="bg1"/>
                </a:solidFill>
              </a:rPr>
              <a:t>sich</a:t>
            </a:r>
            <a:r>
              <a:rPr lang="cs-CZ" sz="2400" dirty="0" smtClean="0">
                <a:solidFill>
                  <a:schemeClr val="bg1"/>
                </a:solidFill>
              </a:rPr>
              <a:t> </a:t>
            </a:r>
            <a:r>
              <a:rPr lang="cs-CZ" sz="2400" dirty="0" err="1" smtClean="0">
                <a:solidFill>
                  <a:schemeClr val="bg1"/>
                </a:solidFill>
              </a:rPr>
              <a:t>zu</a:t>
            </a:r>
            <a:r>
              <a:rPr lang="cs-CZ" sz="2400" dirty="0" smtClean="0">
                <a:solidFill>
                  <a:schemeClr val="bg1"/>
                </a:solidFill>
              </a:rPr>
              <a:t> </a:t>
            </a:r>
            <a:r>
              <a:rPr lang="cs-CZ" sz="2400" dirty="0" err="1" smtClean="0">
                <a:solidFill>
                  <a:schemeClr val="bg1"/>
                </a:solidFill>
              </a:rPr>
              <a:t>merken</a:t>
            </a:r>
            <a:r>
              <a:rPr lang="cs-CZ" sz="2400" dirty="0" smtClean="0">
                <a:solidFill>
                  <a:schemeClr val="bg1"/>
                </a:solidFill>
              </a:rPr>
              <a:t>, </a:t>
            </a:r>
            <a:r>
              <a:rPr lang="cs-CZ" sz="2400" dirty="0" err="1" smtClean="0">
                <a:solidFill>
                  <a:schemeClr val="bg1"/>
                </a:solidFill>
              </a:rPr>
              <a:t>die</a:t>
            </a:r>
            <a:r>
              <a:rPr lang="cs-CZ" sz="2400" dirty="0" smtClean="0">
                <a:solidFill>
                  <a:schemeClr val="bg1"/>
                </a:solidFill>
              </a:rPr>
              <a:t> </a:t>
            </a:r>
            <a:r>
              <a:rPr lang="cs-CZ" sz="2400" dirty="0" err="1" smtClean="0">
                <a:solidFill>
                  <a:schemeClr val="bg1"/>
                </a:solidFill>
              </a:rPr>
              <a:t>andere</a:t>
            </a:r>
            <a:r>
              <a:rPr lang="cs-CZ" sz="2400" dirty="0" smtClean="0">
                <a:solidFill>
                  <a:schemeClr val="bg1"/>
                </a:solidFill>
              </a:rPr>
              <a:t> </a:t>
            </a:r>
            <a:r>
              <a:rPr lang="cs-CZ" sz="2400" dirty="0" err="1" smtClean="0">
                <a:solidFill>
                  <a:schemeClr val="bg1"/>
                </a:solidFill>
              </a:rPr>
              <a:t>Hälfte</a:t>
            </a:r>
            <a:r>
              <a:rPr lang="cs-CZ" sz="2400" dirty="0" smtClean="0">
                <a:solidFill>
                  <a:schemeClr val="bg1"/>
                </a:solidFill>
              </a:rPr>
              <a:t> der </a:t>
            </a:r>
            <a:r>
              <a:rPr lang="cs-CZ" sz="2400" dirty="0" err="1" smtClean="0">
                <a:solidFill>
                  <a:schemeClr val="bg1"/>
                </a:solidFill>
              </a:rPr>
              <a:t>Klasse</a:t>
            </a:r>
            <a:r>
              <a:rPr lang="cs-CZ" sz="2400" dirty="0" smtClean="0">
                <a:solidFill>
                  <a:schemeClr val="bg1"/>
                </a:solidFill>
              </a:rPr>
              <a:t> </a:t>
            </a:r>
            <a:r>
              <a:rPr lang="cs-CZ" sz="2400" dirty="0" err="1" smtClean="0">
                <a:solidFill>
                  <a:schemeClr val="bg1"/>
                </a:solidFill>
              </a:rPr>
              <a:t>schließt</a:t>
            </a:r>
            <a:r>
              <a:rPr lang="cs-CZ" sz="2400" dirty="0" smtClean="0">
                <a:solidFill>
                  <a:schemeClr val="bg1"/>
                </a:solidFill>
              </a:rPr>
              <a:t> </a:t>
            </a:r>
            <a:r>
              <a:rPr lang="cs-CZ" sz="2400" dirty="0" err="1" smtClean="0">
                <a:solidFill>
                  <a:schemeClr val="bg1"/>
                </a:solidFill>
              </a:rPr>
              <a:t>das</a:t>
            </a:r>
            <a:r>
              <a:rPr lang="cs-CZ" sz="2400" dirty="0" smtClean="0">
                <a:solidFill>
                  <a:schemeClr val="bg1"/>
                </a:solidFill>
              </a:rPr>
              <a:t> Buch </a:t>
            </a:r>
            <a:r>
              <a:rPr lang="cs-CZ" sz="2400" dirty="0" err="1" smtClean="0">
                <a:solidFill>
                  <a:schemeClr val="bg1"/>
                </a:solidFill>
              </a:rPr>
              <a:t>und</a:t>
            </a:r>
            <a:r>
              <a:rPr lang="cs-CZ" sz="2400" dirty="0" smtClean="0">
                <a:solidFill>
                  <a:schemeClr val="bg1"/>
                </a:solidFill>
              </a:rPr>
              <a:t> </a:t>
            </a:r>
            <a:r>
              <a:rPr lang="cs-CZ" sz="2400" dirty="0" err="1" smtClean="0">
                <a:solidFill>
                  <a:schemeClr val="bg1"/>
                </a:solidFill>
              </a:rPr>
              <a:t>versucht</a:t>
            </a:r>
            <a:r>
              <a:rPr lang="cs-CZ" sz="2400" dirty="0" smtClean="0">
                <a:solidFill>
                  <a:schemeClr val="bg1"/>
                </a:solidFill>
              </a:rPr>
              <a:t>, </a:t>
            </a:r>
            <a:r>
              <a:rPr lang="cs-CZ" sz="2400" dirty="0" err="1" smtClean="0">
                <a:solidFill>
                  <a:schemeClr val="bg1"/>
                </a:solidFill>
              </a:rPr>
              <a:t>die</a:t>
            </a:r>
            <a:r>
              <a:rPr lang="cs-CZ" sz="2400" dirty="0" smtClean="0">
                <a:solidFill>
                  <a:schemeClr val="bg1"/>
                </a:solidFill>
              </a:rPr>
              <a:t> 16 </a:t>
            </a:r>
            <a:r>
              <a:rPr lang="cs-CZ" sz="2400" dirty="0">
                <a:solidFill>
                  <a:schemeClr val="bg1"/>
                </a:solidFill>
              </a:rPr>
              <a:t> </a:t>
            </a:r>
            <a:r>
              <a:rPr lang="cs-CZ" sz="2400" dirty="0" err="1" smtClean="0">
                <a:solidFill>
                  <a:schemeClr val="bg1"/>
                </a:solidFill>
              </a:rPr>
              <a:t>Wörter</a:t>
            </a:r>
            <a:r>
              <a:rPr lang="cs-CZ" sz="2400" dirty="0" smtClean="0">
                <a:solidFill>
                  <a:schemeClr val="bg1"/>
                </a:solidFill>
              </a:rPr>
              <a:t> </a:t>
            </a:r>
            <a:r>
              <a:rPr lang="cs-CZ" sz="2400" dirty="0" err="1" smtClean="0">
                <a:solidFill>
                  <a:schemeClr val="bg1"/>
                </a:solidFill>
              </a:rPr>
              <a:t>im</a:t>
            </a:r>
            <a:r>
              <a:rPr lang="cs-CZ" sz="2400" dirty="0" smtClean="0">
                <a:solidFill>
                  <a:schemeClr val="bg1"/>
                </a:solidFill>
              </a:rPr>
              <a:t> </a:t>
            </a:r>
            <a:r>
              <a:rPr lang="cs-CZ" sz="2400" dirty="0" err="1" smtClean="0">
                <a:solidFill>
                  <a:schemeClr val="bg1"/>
                </a:solidFill>
              </a:rPr>
              <a:t>Arbeitsbuch</a:t>
            </a:r>
            <a:r>
              <a:rPr lang="cs-CZ" sz="2400" dirty="0" smtClean="0">
                <a:solidFill>
                  <a:schemeClr val="bg1"/>
                </a:solidFill>
              </a:rPr>
              <a:t> </a:t>
            </a:r>
            <a:r>
              <a:rPr lang="cs-CZ" sz="2400" dirty="0" err="1" smtClean="0">
                <a:solidFill>
                  <a:schemeClr val="bg1"/>
                </a:solidFill>
              </a:rPr>
              <a:t>im</a:t>
            </a:r>
            <a:r>
              <a:rPr lang="cs-CZ" sz="2400" dirty="0" smtClean="0">
                <a:solidFill>
                  <a:schemeClr val="bg1"/>
                </a:solidFill>
              </a:rPr>
              <a:t> </a:t>
            </a:r>
            <a:r>
              <a:rPr lang="cs-CZ" sz="2400" dirty="0" err="1" smtClean="0">
                <a:solidFill>
                  <a:schemeClr val="bg1"/>
                </a:solidFill>
              </a:rPr>
              <a:t>Kopf</a:t>
            </a:r>
            <a:r>
              <a:rPr lang="cs-CZ" sz="2400" dirty="0" smtClean="0">
                <a:solidFill>
                  <a:schemeClr val="bg1"/>
                </a:solidFill>
              </a:rPr>
              <a:t> </a:t>
            </a:r>
            <a:r>
              <a:rPr lang="cs-CZ" sz="2400" dirty="0" err="1" smtClean="0">
                <a:solidFill>
                  <a:schemeClr val="bg1"/>
                </a:solidFill>
              </a:rPr>
              <a:t>zu</a:t>
            </a:r>
            <a:r>
              <a:rPr lang="cs-CZ" sz="2400" dirty="0" smtClean="0">
                <a:solidFill>
                  <a:schemeClr val="bg1"/>
                </a:solidFill>
              </a:rPr>
              <a:t> </a:t>
            </a:r>
            <a:r>
              <a:rPr lang="cs-CZ" sz="2400" dirty="0" err="1" smtClean="0">
                <a:solidFill>
                  <a:schemeClr val="bg1"/>
                </a:solidFill>
              </a:rPr>
              <a:t>behalten</a:t>
            </a:r>
            <a:r>
              <a:rPr lang="cs-CZ" sz="2400" dirty="0" smtClean="0">
                <a:solidFill>
                  <a:schemeClr val="bg1"/>
                </a:solidFill>
              </a:rPr>
              <a:t>. </a:t>
            </a:r>
            <a:r>
              <a:rPr lang="cs-CZ" sz="2400" dirty="0" err="1" smtClean="0">
                <a:solidFill>
                  <a:schemeClr val="bg1"/>
                </a:solidFill>
              </a:rPr>
              <a:t>Alle</a:t>
            </a:r>
            <a:r>
              <a:rPr lang="cs-CZ" sz="2400" dirty="0" smtClean="0">
                <a:solidFill>
                  <a:schemeClr val="bg1"/>
                </a:solidFill>
              </a:rPr>
              <a:t> </a:t>
            </a:r>
            <a:r>
              <a:rPr lang="cs-CZ" sz="2400" dirty="0" err="1" smtClean="0">
                <a:solidFill>
                  <a:schemeClr val="bg1"/>
                </a:solidFill>
              </a:rPr>
              <a:t>haben</a:t>
            </a:r>
            <a:r>
              <a:rPr lang="cs-CZ" sz="2400" dirty="0" smtClean="0">
                <a:solidFill>
                  <a:schemeClr val="bg1"/>
                </a:solidFill>
              </a:rPr>
              <a:t> </a:t>
            </a:r>
            <a:r>
              <a:rPr lang="cs-CZ" sz="2400" dirty="0" err="1" smtClean="0">
                <a:solidFill>
                  <a:schemeClr val="bg1"/>
                </a:solidFill>
              </a:rPr>
              <a:t>dafür</a:t>
            </a:r>
            <a:r>
              <a:rPr lang="cs-CZ" sz="2400" dirty="0" smtClean="0">
                <a:solidFill>
                  <a:schemeClr val="bg1"/>
                </a:solidFill>
              </a:rPr>
              <a:t> 30 </a:t>
            </a:r>
            <a:r>
              <a:rPr lang="cs-CZ" sz="2400" dirty="0" err="1" smtClean="0">
                <a:solidFill>
                  <a:schemeClr val="bg1"/>
                </a:solidFill>
              </a:rPr>
              <a:t>Sekunden</a:t>
            </a:r>
            <a:r>
              <a:rPr lang="cs-CZ" sz="2400" dirty="0" smtClean="0">
                <a:solidFill>
                  <a:schemeClr val="bg1"/>
                </a:solidFill>
              </a:rPr>
              <a:t> </a:t>
            </a:r>
            <a:r>
              <a:rPr lang="cs-CZ" sz="2400" dirty="0" err="1" smtClean="0">
                <a:solidFill>
                  <a:schemeClr val="bg1"/>
                </a:solidFill>
              </a:rPr>
              <a:t>Zeit</a:t>
            </a:r>
            <a:r>
              <a:rPr lang="cs-CZ" sz="2400" dirty="0" smtClean="0">
                <a:solidFill>
                  <a:schemeClr val="bg1"/>
                </a:solidFill>
              </a:rPr>
              <a:t>. </a:t>
            </a:r>
            <a:r>
              <a:rPr lang="cs-CZ" sz="2400" dirty="0" err="1" smtClean="0">
                <a:solidFill>
                  <a:schemeClr val="bg1"/>
                </a:solidFill>
              </a:rPr>
              <a:t>Dann</a:t>
            </a:r>
            <a:r>
              <a:rPr lang="cs-CZ" sz="2400" dirty="0" smtClean="0">
                <a:solidFill>
                  <a:schemeClr val="bg1"/>
                </a:solidFill>
              </a:rPr>
              <a:t> </a:t>
            </a:r>
            <a:r>
              <a:rPr lang="cs-CZ" sz="2400" dirty="0" err="1" smtClean="0">
                <a:solidFill>
                  <a:schemeClr val="bg1"/>
                </a:solidFill>
              </a:rPr>
              <a:t>werden</a:t>
            </a:r>
            <a:r>
              <a:rPr lang="cs-CZ" sz="2400" dirty="0" smtClean="0">
                <a:solidFill>
                  <a:schemeClr val="bg1"/>
                </a:solidFill>
              </a:rPr>
              <a:t> </a:t>
            </a:r>
            <a:r>
              <a:rPr lang="cs-CZ" sz="2400" dirty="0" err="1" smtClean="0">
                <a:solidFill>
                  <a:schemeClr val="bg1"/>
                </a:solidFill>
              </a:rPr>
              <a:t>die</a:t>
            </a:r>
            <a:r>
              <a:rPr lang="cs-CZ" sz="2400" dirty="0" smtClean="0">
                <a:solidFill>
                  <a:schemeClr val="bg1"/>
                </a:solidFill>
              </a:rPr>
              <a:t> </a:t>
            </a:r>
            <a:r>
              <a:rPr lang="cs-CZ" sz="2400" dirty="0" err="1" smtClean="0">
                <a:solidFill>
                  <a:schemeClr val="bg1"/>
                </a:solidFill>
              </a:rPr>
              <a:t>Bücher</a:t>
            </a:r>
            <a:r>
              <a:rPr lang="cs-CZ" sz="2400" dirty="0" smtClean="0">
                <a:solidFill>
                  <a:schemeClr val="bg1"/>
                </a:solidFill>
              </a:rPr>
              <a:t> </a:t>
            </a:r>
            <a:r>
              <a:rPr lang="cs-CZ" sz="2400" dirty="0" err="1" smtClean="0">
                <a:solidFill>
                  <a:schemeClr val="bg1"/>
                </a:solidFill>
              </a:rPr>
              <a:t>geschlossen</a:t>
            </a:r>
            <a:r>
              <a:rPr lang="cs-CZ" sz="2400" dirty="0" smtClean="0">
                <a:solidFill>
                  <a:schemeClr val="bg1"/>
                </a:solidFill>
              </a:rPr>
              <a:t>, </a:t>
            </a:r>
            <a:r>
              <a:rPr lang="cs-CZ" sz="2400" dirty="0" err="1" smtClean="0">
                <a:solidFill>
                  <a:schemeClr val="bg1"/>
                </a:solidFill>
              </a:rPr>
              <a:t>und</a:t>
            </a:r>
            <a:r>
              <a:rPr lang="cs-CZ" sz="2400" dirty="0" smtClean="0">
                <a:solidFill>
                  <a:schemeClr val="bg1"/>
                </a:solidFill>
              </a:rPr>
              <a:t> </a:t>
            </a:r>
            <a:r>
              <a:rPr lang="cs-CZ" sz="2400" dirty="0" err="1" smtClean="0">
                <a:solidFill>
                  <a:schemeClr val="bg1"/>
                </a:solidFill>
              </a:rPr>
              <a:t>alle</a:t>
            </a:r>
            <a:r>
              <a:rPr lang="cs-CZ" sz="2400" dirty="0" smtClean="0">
                <a:solidFill>
                  <a:schemeClr val="bg1"/>
                </a:solidFill>
              </a:rPr>
              <a:t> </a:t>
            </a:r>
            <a:r>
              <a:rPr lang="cs-CZ" sz="2400" dirty="0" err="1" smtClean="0">
                <a:solidFill>
                  <a:schemeClr val="bg1"/>
                </a:solidFill>
              </a:rPr>
              <a:t>notieren</a:t>
            </a:r>
            <a:r>
              <a:rPr lang="cs-CZ" sz="2400" dirty="0" smtClean="0">
                <a:solidFill>
                  <a:schemeClr val="bg1"/>
                </a:solidFill>
              </a:rPr>
              <a:t> </a:t>
            </a:r>
            <a:r>
              <a:rPr lang="cs-CZ" sz="2400" dirty="0" err="1" smtClean="0">
                <a:solidFill>
                  <a:schemeClr val="bg1"/>
                </a:solidFill>
              </a:rPr>
              <a:t>auf</a:t>
            </a:r>
            <a:r>
              <a:rPr lang="cs-CZ" sz="2400" dirty="0" smtClean="0">
                <a:solidFill>
                  <a:schemeClr val="bg1"/>
                </a:solidFill>
              </a:rPr>
              <a:t> </a:t>
            </a:r>
            <a:r>
              <a:rPr lang="cs-CZ" sz="2400" dirty="0" err="1" smtClean="0">
                <a:solidFill>
                  <a:schemeClr val="bg1"/>
                </a:solidFill>
              </a:rPr>
              <a:t>einem</a:t>
            </a:r>
            <a:r>
              <a:rPr lang="cs-CZ" sz="2400" dirty="0" smtClean="0">
                <a:solidFill>
                  <a:schemeClr val="bg1"/>
                </a:solidFill>
              </a:rPr>
              <a:t> </a:t>
            </a:r>
            <a:r>
              <a:rPr lang="cs-CZ" sz="2400" dirty="0" err="1" smtClean="0">
                <a:solidFill>
                  <a:schemeClr val="bg1"/>
                </a:solidFill>
              </a:rPr>
              <a:t>Blatt</a:t>
            </a:r>
            <a:r>
              <a:rPr lang="cs-CZ" sz="2400" dirty="0" smtClean="0">
                <a:solidFill>
                  <a:schemeClr val="bg1"/>
                </a:solidFill>
              </a:rPr>
              <a:t> </a:t>
            </a:r>
            <a:r>
              <a:rPr lang="cs-CZ" sz="2400" dirty="0" err="1" smtClean="0">
                <a:solidFill>
                  <a:schemeClr val="bg1"/>
                </a:solidFill>
              </a:rPr>
              <a:t>Papier</a:t>
            </a:r>
            <a:r>
              <a:rPr lang="cs-CZ" sz="2400" dirty="0" smtClean="0">
                <a:solidFill>
                  <a:schemeClr val="bg1"/>
                </a:solidFill>
              </a:rPr>
              <a:t> </a:t>
            </a:r>
            <a:r>
              <a:rPr lang="cs-CZ" sz="2400" dirty="0" err="1" smtClean="0">
                <a:solidFill>
                  <a:schemeClr val="bg1"/>
                </a:solidFill>
              </a:rPr>
              <a:t>möglichst</a:t>
            </a:r>
            <a:r>
              <a:rPr lang="cs-CZ" sz="2400" dirty="0" smtClean="0">
                <a:solidFill>
                  <a:schemeClr val="bg1"/>
                </a:solidFill>
              </a:rPr>
              <a:t> </a:t>
            </a:r>
            <a:r>
              <a:rPr lang="cs-CZ" sz="2400" dirty="0" err="1" smtClean="0">
                <a:solidFill>
                  <a:schemeClr val="bg1"/>
                </a:solidFill>
              </a:rPr>
              <a:t>viele</a:t>
            </a:r>
            <a:r>
              <a:rPr lang="cs-CZ" sz="2400" dirty="0" smtClean="0">
                <a:solidFill>
                  <a:schemeClr val="bg1"/>
                </a:solidFill>
              </a:rPr>
              <a:t> </a:t>
            </a:r>
            <a:r>
              <a:rPr lang="cs-CZ" sz="2400" dirty="0" err="1" smtClean="0">
                <a:solidFill>
                  <a:schemeClr val="bg1"/>
                </a:solidFill>
              </a:rPr>
              <a:t>dieser</a:t>
            </a:r>
            <a:r>
              <a:rPr lang="cs-CZ" sz="2400" dirty="0" smtClean="0">
                <a:solidFill>
                  <a:schemeClr val="bg1"/>
                </a:solidFill>
              </a:rPr>
              <a:t> </a:t>
            </a:r>
            <a:r>
              <a:rPr lang="cs-CZ" sz="2400" dirty="0" err="1" smtClean="0">
                <a:solidFill>
                  <a:schemeClr val="bg1"/>
                </a:solidFill>
              </a:rPr>
              <a:t>Wörter</a:t>
            </a:r>
            <a:r>
              <a:rPr lang="cs-CZ" sz="2400" dirty="0" smtClean="0">
                <a:solidFill>
                  <a:schemeClr val="bg1"/>
                </a:solidFill>
              </a:rPr>
              <a:t>. </a:t>
            </a:r>
            <a:endParaRPr lang="cs-CZ" sz="2400" dirty="0">
              <a:solidFill>
                <a:schemeClr val="bg1"/>
              </a:solidFill>
            </a:endParaRPr>
          </a:p>
        </p:txBody>
      </p:sp>
      <p:sp>
        <p:nvSpPr>
          <p:cNvPr id="4" name="Zástupný symbol pro obsah 3"/>
          <p:cNvSpPr>
            <a:spLocks noGrp="1"/>
          </p:cNvSpPr>
          <p:nvPr>
            <p:ph sz="half" idx="2"/>
          </p:nvPr>
        </p:nvSpPr>
        <p:spPr/>
        <p:txBody>
          <a:bodyPr>
            <a:normAutofit lnSpcReduction="10000"/>
          </a:bodyPr>
          <a:lstStyle/>
          <a:p>
            <a:pPr marL="0" indent="0">
              <a:buNone/>
            </a:pPr>
            <a:endParaRPr lang="cs-CZ" dirty="0"/>
          </a:p>
          <a:p>
            <a:r>
              <a:rPr lang="cs-CZ" sz="2400" dirty="0" err="1" smtClean="0">
                <a:solidFill>
                  <a:schemeClr val="bg1"/>
                </a:solidFill>
              </a:rPr>
              <a:t>Vergleichen</a:t>
            </a:r>
            <a:r>
              <a:rPr lang="cs-CZ" sz="2400" dirty="0" smtClean="0">
                <a:solidFill>
                  <a:schemeClr val="bg1"/>
                </a:solidFill>
              </a:rPr>
              <a:t> </a:t>
            </a:r>
            <a:r>
              <a:rPr lang="cs-CZ" sz="2400" dirty="0" err="1" smtClean="0">
                <a:solidFill>
                  <a:schemeClr val="bg1"/>
                </a:solidFill>
              </a:rPr>
              <a:t>Sie</a:t>
            </a:r>
            <a:r>
              <a:rPr lang="cs-CZ" sz="2400" dirty="0" smtClean="0">
                <a:solidFill>
                  <a:schemeClr val="bg1"/>
                </a:solidFill>
              </a:rPr>
              <a:t> </a:t>
            </a:r>
            <a:r>
              <a:rPr lang="cs-CZ" sz="2400" dirty="0" err="1" smtClean="0">
                <a:solidFill>
                  <a:schemeClr val="bg1"/>
                </a:solidFill>
              </a:rPr>
              <a:t>und</a:t>
            </a:r>
            <a:r>
              <a:rPr lang="cs-CZ" sz="2400" dirty="0" smtClean="0">
                <a:solidFill>
                  <a:schemeClr val="bg1"/>
                </a:solidFill>
              </a:rPr>
              <a:t> </a:t>
            </a:r>
            <a:r>
              <a:rPr lang="cs-CZ" sz="2400" dirty="0" err="1" smtClean="0">
                <a:solidFill>
                  <a:schemeClr val="bg1"/>
                </a:solidFill>
              </a:rPr>
              <a:t>diskutieren</a:t>
            </a:r>
            <a:r>
              <a:rPr lang="cs-CZ" sz="2400" dirty="0" smtClean="0">
                <a:solidFill>
                  <a:schemeClr val="bg1"/>
                </a:solidFill>
              </a:rPr>
              <a:t> </a:t>
            </a:r>
            <a:r>
              <a:rPr lang="cs-CZ" sz="2400" dirty="0" err="1" smtClean="0">
                <a:solidFill>
                  <a:schemeClr val="bg1"/>
                </a:solidFill>
              </a:rPr>
              <a:t>Sie</a:t>
            </a:r>
            <a:r>
              <a:rPr lang="cs-CZ" sz="2400" dirty="0" smtClean="0">
                <a:solidFill>
                  <a:schemeClr val="bg1"/>
                </a:solidFill>
              </a:rPr>
              <a:t> </a:t>
            </a:r>
            <a:r>
              <a:rPr lang="cs-CZ" sz="2400" dirty="0" err="1" smtClean="0">
                <a:solidFill>
                  <a:schemeClr val="bg1"/>
                </a:solidFill>
              </a:rPr>
              <a:t>anschließend</a:t>
            </a:r>
            <a:r>
              <a:rPr lang="cs-CZ" sz="2400" dirty="0" smtClean="0">
                <a:solidFill>
                  <a:schemeClr val="bg1"/>
                </a:solidFill>
              </a:rPr>
              <a:t>.</a:t>
            </a:r>
          </a:p>
          <a:p>
            <a:r>
              <a:rPr lang="cs-CZ" sz="2400" dirty="0" err="1" smtClean="0">
                <a:solidFill>
                  <a:schemeClr val="bg1"/>
                </a:solidFill>
              </a:rPr>
              <a:t>Wie</a:t>
            </a:r>
            <a:r>
              <a:rPr lang="cs-CZ" sz="2400" dirty="0" smtClean="0">
                <a:solidFill>
                  <a:schemeClr val="bg1"/>
                </a:solidFill>
              </a:rPr>
              <a:t> </a:t>
            </a:r>
            <a:r>
              <a:rPr lang="cs-CZ" sz="2400" dirty="0" err="1" smtClean="0">
                <a:solidFill>
                  <a:schemeClr val="bg1"/>
                </a:solidFill>
              </a:rPr>
              <a:t>viele</a:t>
            </a:r>
            <a:r>
              <a:rPr lang="cs-CZ" sz="2400" dirty="0" smtClean="0">
                <a:solidFill>
                  <a:schemeClr val="bg1"/>
                </a:solidFill>
              </a:rPr>
              <a:t> </a:t>
            </a:r>
            <a:r>
              <a:rPr lang="cs-CZ" sz="2400" dirty="0" err="1" smtClean="0">
                <a:solidFill>
                  <a:schemeClr val="bg1"/>
                </a:solidFill>
              </a:rPr>
              <a:t>Wörter</a:t>
            </a:r>
            <a:r>
              <a:rPr lang="cs-CZ" sz="2400" dirty="0" smtClean="0">
                <a:solidFill>
                  <a:schemeClr val="bg1"/>
                </a:solidFill>
              </a:rPr>
              <a:t> </a:t>
            </a:r>
            <a:r>
              <a:rPr lang="cs-CZ" sz="2400" dirty="0" err="1" smtClean="0">
                <a:solidFill>
                  <a:schemeClr val="bg1"/>
                </a:solidFill>
              </a:rPr>
              <a:t>haben</a:t>
            </a:r>
            <a:r>
              <a:rPr lang="cs-CZ" sz="2400" dirty="0" smtClean="0">
                <a:solidFill>
                  <a:schemeClr val="bg1"/>
                </a:solidFill>
              </a:rPr>
              <a:t> </a:t>
            </a:r>
            <a:r>
              <a:rPr lang="cs-CZ" sz="2400" dirty="0" err="1" smtClean="0">
                <a:solidFill>
                  <a:schemeClr val="bg1"/>
                </a:solidFill>
              </a:rPr>
              <a:t>Sie</a:t>
            </a:r>
            <a:r>
              <a:rPr lang="cs-CZ" sz="2400" dirty="0" smtClean="0">
                <a:solidFill>
                  <a:schemeClr val="bg1"/>
                </a:solidFill>
              </a:rPr>
              <a:t> </a:t>
            </a:r>
            <a:r>
              <a:rPr lang="cs-CZ" sz="2400" dirty="0" err="1" smtClean="0">
                <a:solidFill>
                  <a:schemeClr val="bg1"/>
                </a:solidFill>
              </a:rPr>
              <a:t>notiert</a:t>
            </a:r>
            <a:r>
              <a:rPr lang="cs-CZ" sz="2400" dirty="0" smtClean="0">
                <a:solidFill>
                  <a:schemeClr val="bg1"/>
                </a:solidFill>
              </a:rPr>
              <a:t>? </a:t>
            </a:r>
          </a:p>
          <a:p>
            <a:r>
              <a:rPr lang="cs-CZ" sz="2400" dirty="0" err="1" smtClean="0">
                <a:solidFill>
                  <a:schemeClr val="bg1"/>
                </a:solidFill>
              </a:rPr>
              <a:t>Sind</a:t>
            </a:r>
            <a:r>
              <a:rPr lang="cs-CZ" sz="2400" dirty="0" smtClean="0">
                <a:solidFill>
                  <a:schemeClr val="bg1"/>
                </a:solidFill>
              </a:rPr>
              <a:t> </a:t>
            </a:r>
            <a:r>
              <a:rPr lang="cs-CZ" sz="2400" dirty="0" err="1" smtClean="0">
                <a:solidFill>
                  <a:schemeClr val="bg1"/>
                </a:solidFill>
              </a:rPr>
              <a:t>alle</a:t>
            </a:r>
            <a:r>
              <a:rPr lang="cs-CZ" sz="2400" dirty="0" smtClean="0">
                <a:solidFill>
                  <a:schemeClr val="bg1"/>
                </a:solidFill>
              </a:rPr>
              <a:t> </a:t>
            </a:r>
            <a:r>
              <a:rPr lang="cs-CZ" sz="2400" dirty="0" err="1" smtClean="0">
                <a:solidFill>
                  <a:schemeClr val="bg1"/>
                </a:solidFill>
              </a:rPr>
              <a:t>richtig</a:t>
            </a:r>
            <a:r>
              <a:rPr lang="cs-CZ" sz="2400" dirty="0">
                <a:solidFill>
                  <a:schemeClr val="bg1"/>
                </a:solidFill>
              </a:rPr>
              <a:t>?</a:t>
            </a:r>
            <a:endParaRPr lang="cs-CZ" sz="2400" dirty="0" smtClean="0">
              <a:solidFill>
                <a:schemeClr val="bg1"/>
              </a:solidFill>
            </a:endParaRPr>
          </a:p>
          <a:p>
            <a:r>
              <a:rPr lang="cs-CZ" sz="2400" dirty="0" err="1" smtClean="0">
                <a:solidFill>
                  <a:schemeClr val="bg1"/>
                </a:solidFill>
              </a:rPr>
              <a:t>Wie</a:t>
            </a:r>
            <a:r>
              <a:rPr lang="cs-CZ" sz="2400" dirty="0" smtClean="0">
                <a:solidFill>
                  <a:schemeClr val="bg1"/>
                </a:solidFill>
              </a:rPr>
              <a:t> </a:t>
            </a:r>
            <a:r>
              <a:rPr lang="cs-CZ" sz="2400" dirty="0" err="1" smtClean="0">
                <a:solidFill>
                  <a:schemeClr val="bg1"/>
                </a:solidFill>
              </a:rPr>
              <a:t>haben</a:t>
            </a:r>
            <a:r>
              <a:rPr lang="cs-CZ" sz="2400" dirty="0" smtClean="0">
                <a:solidFill>
                  <a:schemeClr val="bg1"/>
                </a:solidFill>
              </a:rPr>
              <a:t> </a:t>
            </a:r>
            <a:r>
              <a:rPr lang="cs-CZ" sz="2400" dirty="0" err="1" smtClean="0">
                <a:solidFill>
                  <a:schemeClr val="bg1"/>
                </a:solidFill>
              </a:rPr>
              <a:t>Sie</a:t>
            </a:r>
            <a:r>
              <a:rPr lang="cs-CZ" sz="2400" dirty="0" smtClean="0">
                <a:solidFill>
                  <a:schemeClr val="bg1"/>
                </a:solidFill>
              </a:rPr>
              <a:t> </a:t>
            </a:r>
            <a:r>
              <a:rPr lang="cs-CZ" sz="2400" dirty="0" err="1" smtClean="0">
                <a:solidFill>
                  <a:schemeClr val="bg1"/>
                </a:solidFill>
              </a:rPr>
              <a:t>sich</a:t>
            </a:r>
            <a:r>
              <a:rPr lang="cs-CZ" sz="2400" dirty="0" smtClean="0">
                <a:solidFill>
                  <a:schemeClr val="bg1"/>
                </a:solidFill>
              </a:rPr>
              <a:t> </a:t>
            </a:r>
            <a:r>
              <a:rPr lang="cs-CZ" sz="2400" dirty="0" err="1" smtClean="0">
                <a:solidFill>
                  <a:schemeClr val="bg1"/>
                </a:solidFill>
              </a:rPr>
              <a:t>die</a:t>
            </a:r>
            <a:r>
              <a:rPr lang="cs-CZ" sz="2400" dirty="0" smtClean="0">
                <a:solidFill>
                  <a:schemeClr val="bg1"/>
                </a:solidFill>
              </a:rPr>
              <a:t> </a:t>
            </a:r>
            <a:r>
              <a:rPr lang="cs-CZ" sz="2400" dirty="0" err="1" smtClean="0">
                <a:solidFill>
                  <a:schemeClr val="bg1"/>
                </a:solidFill>
              </a:rPr>
              <a:t>Wörter</a:t>
            </a:r>
            <a:r>
              <a:rPr lang="cs-CZ" sz="2400" dirty="0" smtClean="0">
                <a:solidFill>
                  <a:schemeClr val="bg1"/>
                </a:solidFill>
              </a:rPr>
              <a:t> </a:t>
            </a:r>
            <a:r>
              <a:rPr lang="cs-CZ" sz="2400" dirty="0" err="1" smtClean="0">
                <a:solidFill>
                  <a:schemeClr val="bg1"/>
                </a:solidFill>
              </a:rPr>
              <a:t>gemerkt</a:t>
            </a:r>
            <a:r>
              <a:rPr lang="cs-CZ" sz="2400" dirty="0" smtClean="0">
                <a:solidFill>
                  <a:schemeClr val="bg1"/>
                </a:solidFill>
              </a:rPr>
              <a:t>? </a:t>
            </a:r>
          </a:p>
          <a:p>
            <a:r>
              <a:rPr lang="cs-CZ" sz="2400" dirty="0" err="1" smtClean="0">
                <a:solidFill>
                  <a:schemeClr val="bg1"/>
                </a:solidFill>
              </a:rPr>
              <a:t>An</a:t>
            </a:r>
            <a:r>
              <a:rPr lang="cs-CZ" sz="2400" dirty="0" smtClean="0">
                <a:solidFill>
                  <a:schemeClr val="bg1"/>
                </a:solidFill>
              </a:rPr>
              <a:t> </a:t>
            </a:r>
            <a:r>
              <a:rPr lang="cs-CZ" sz="2400" dirty="0" err="1" smtClean="0">
                <a:solidFill>
                  <a:schemeClr val="bg1"/>
                </a:solidFill>
              </a:rPr>
              <a:t>wie</a:t>
            </a:r>
            <a:r>
              <a:rPr lang="cs-CZ" sz="2400" dirty="0" smtClean="0">
                <a:solidFill>
                  <a:schemeClr val="bg1"/>
                </a:solidFill>
              </a:rPr>
              <a:t> </a:t>
            </a:r>
            <a:r>
              <a:rPr lang="cs-CZ" sz="2400" dirty="0" err="1">
                <a:solidFill>
                  <a:schemeClr val="bg1"/>
                </a:solidFill>
              </a:rPr>
              <a:t>viele</a:t>
            </a:r>
            <a:r>
              <a:rPr lang="cs-CZ" sz="2400" dirty="0">
                <a:solidFill>
                  <a:schemeClr val="bg1"/>
                </a:solidFill>
              </a:rPr>
              <a:t> </a:t>
            </a:r>
            <a:r>
              <a:rPr lang="cs-CZ" sz="2400" dirty="0" err="1">
                <a:solidFill>
                  <a:schemeClr val="bg1"/>
                </a:solidFill>
              </a:rPr>
              <a:t>Wörter</a:t>
            </a:r>
            <a:r>
              <a:rPr lang="cs-CZ" sz="2400" dirty="0">
                <a:solidFill>
                  <a:schemeClr val="bg1"/>
                </a:solidFill>
              </a:rPr>
              <a:t> </a:t>
            </a:r>
            <a:r>
              <a:rPr lang="cs-CZ" sz="2400" dirty="0" err="1" smtClean="0">
                <a:solidFill>
                  <a:schemeClr val="bg1"/>
                </a:solidFill>
              </a:rPr>
              <a:t>hat</a:t>
            </a:r>
            <a:r>
              <a:rPr lang="cs-CZ" sz="2400" dirty="0" smtClean="0">
                <a:solidFill>
                  <a:schemeClr val="bg1"/>
                </a:solidFill>
              </a:rPr>
              <a:t> </a:t>
            </a:r>
            <a:r>
              <a:rPr lang="cs-CZ" sz="2400" dirty="0" err="1" smtClean="0">
                <a:solidFill>
                  <a:schemeClr val="bg1"/>
                </a:solidFill>
              </a:rPr>
              <a:t>sich</a:t>
            </a:r>
            <a:r>
              <a:rPr lang="cs-CZ" sz="2400" dirty="0" smtClean="0">
                <a:solidFill>
                  <a:schemeClr val="bg1"/>
                </a:solidFill>
              </a:rPr>
              <a:t> </a:t>
            </a:r>
            <a:r>
              <a:rPr lang="cs-CZ" sz="2400" dirty="0" err="1" smtClean="0">
                <a:solidFill>
                  <a:schemeClr val="bg1"/>
                </a:solidFill>
              </a:rPr>
              <a:t>die</a:t>
            </a:r>
            <a:r>
              <a:rPr lang="cs-CZ" sz="2400" dirty="0" smtClean="0">
                <a:solidFill>
                  <a:schemeClr val="bg1"/>
                </a:solidFill>
              </a:rPr>
              <a:t> </a:t>
            </a:r>
            <a:r>
              <a:rPr lang="cs-CZ" sz="2400" dirty="0" err="1" smtClean="0">
                <a:solidFill>
                  <a:schemeClr val="bg1"/>
                </a:solidFill>
              </a:rPr>
              <a:t>Gruppe</a:t>
            </a:r>
            <a:r>
              <a:rPr lang="cs-CZ" sz="2400" dirty="0" smtClean="0">
                <a:solidFill>
                  <a:schemeClr val="bg1"/>
                </a:solidFill>
              </a:rPr>
              <a:t> „</a:t>
            </a:r>
            <a:r>
              <a:rPr lang="cs-CZ" sz="2400" dirty="0" err="1" smtClean="0">
                <a:solidFill>
                  <a:schemeClr val="bg1"/>
                </a:solidFill>
              </a:rPr>
              <a:t>Kursbuch</a:t>
            </a:r>
            <a:r>
              <a:rPr lang="cs-CZ" sz="2400" dirty="0" smtClean="0">
                <a:solidFill>
                  <a:schemeClr val="bg1"/>
                </a:solidFill>
              </a:rPr>
              <a:t>“ </a:t>
            </a:r>
            <a:r>
              <a:rPr lang="cs-CZ" sz="2400" dirty="0" err="1" smtClean="0">
                <a:solidFill>
                  <a:schemeClr val="bg1"/>
                </a:solidFill>
              </a:rPr>
              <a:t>im</a:t>
            </a:r>
            <a:r>
              <a:rPr lang="cs-CZ" sz="2400" dirty="0" smtClean="0">
                <a:solidFill>
                  <a:schemeClr val="bg1"/>
                </a:solidFill>
              </a:rPr>
              <a:t> </a:t>
            </a:r>
            <a:r>
              <a:rPr lang="cs-CZ" sz="2400" dirty="0" err="1" smtClean="0">
                <a:solidFill>
                  <a:schemeClr val="bg1"/>
                </a:solidFill>
              </a:rPr>
              <a:t>Durchschnitt</a:t>
            </a:r>
            <a:r>
              <a:rPr lang="cs-CZ" sz="2400" dirty="0" smtClean="0">
                <a:solidFill>
                  <a:schemeClr val="bg1"/>
                </a:solidFill>
              </a:rPr>
              <a:t> </a:t>
            </a:r>
            <a:r>
              <a:rPr lang="cs-CZ" sz="2400" dirty="0" err="1" smtClean="0">
                <a:solidFill>
                  <a:schemeClr val="bg1"/>
                </a:solidFill>
              </a:rPr>
              <a:t>erinnert</a:t>
            </a:r>
            <a:r>
              <a:rPr lang="cs-CZ" sz="2400" dirty="0" smtClean="0">
                <a:solidFill>
                  <a:schemeClr val="bg1"/>
                </a:solidFill>
              </a:rPr>
              <a:t>, </a:t>
            </a:r>
            <a:r>
              <a:rPr lang="cs-CZ" sz="2400" dirty="0" err="1" smtClean="0">
                <a:solidFill>
                  <a:schemeClr val="bg1"/>
                </a:solidFill>
              </a:rPr>
              <a:t>an</a:t>
            </a:r>
            <a:r>
              <a:rPr lang="cs-CZ" sz="2400" dirty="0" smtClean="0">
                <a:solidFill>
                  <a:schemeClr val="bg1"/>
                </a:solidFill>
              </a:rPr>
              <a:t> </a:t>
            </a:r>
            <a:r>
              <a:rPr lang="cs-CZ" sz="2400" dirty="0" err="1" smtClean="0">
                <a:solidFill>
                  <a:schemeClr val="bg1"/>
                </a:solidFill>
              </a:rPr>
              <a:t>wie</a:t>
            </a:r>
            <a:r>
              <a:rPr lang="cs-CZ" sz="2400" dirty="0" smtClean="0">
                <a:solidFill>
                  <a:schemeClr val="bg1"/>
                </a:solidFill>
              </a:rPr>
              <a:t> </a:t>
            </a:r>
            <a:r>
              <a:rPr lang="cs-CZ" sz="2400" dirty="0" err="1" smtClean="0">
                <a:solidFill>
                  <a:schemeClr val="bg1"/>
                </a:solidFill>
              </a:rPr>
              <a:t>viele</a:t>
            </a:r>
            <a:r>
              <a:rPr lang="cs-CZ" sz="2400" dirty="0" smtClean="0">
                <a:solidFill>
                  <a:schemeClr val="bg1"/>
                </a:solidFill>
              </a:rPr>
              <a:t> </a:t>
            </a:r>
            <a:r>
              <a:rPr lang="cs-CZ" sz="2400" dirty="0" err="1" smtClean="0">
                <a:solidFill>
                  <a:schemeClr val="bg1"/>
                </a:solidFill>
              </a:rPr>
              <a:t>die</a:t>
            </a:r>
            <a:r>
              <a:rPr lang="cs-CZ" sz="2400" dirty="0" smtClean="0">
                <a:solidFill>
                  <a:schemeClr val="bg1"/>
                </a:solidFill>
              </a:rPr>
              <a:t> </a:t>
            </a:r>
            <a:r>
              <a:rPr lang="cs-CZ" sz="2400" dirty="0" err="1" smtClean="0">
                <a:solidFill>
                  <a:schemeClr val="bg1"/>
                </a:solidFill>
              </a:rPr>
              <a:t>Gruppe</a:t>
            </a:r>
            <a:r>
              <a:rPr lang="cs-CZ" sz="2400" dirty="0" smtClean="0">
                <a:solidFill>
                  <a:schemeClr val="bg1"/>
                </a:solidFill>
              </a:rPr>
              <a:t> „</a:t>
            </a:r>
            <a:r>
              <a:rPr lang="cs-CZ" sz="2400" dirty="0" err="1" smtClean="0">
                <a:solidFill>
                  <a:schemeClr val="bg1"/>
                </a:solidFill>
              </a:rPr>
              <a:t>Arbeitsbuch</a:t>
            </a:r>
            <a:r>
              <a:rPr lang="cs-CZ" sz="2400" dirty="0" smtClean="0">
                <a:solidFill>
                  <a:schemeClr val="bg1"/>
                </a:solidFill>
              </a:rPr>
              <a:t>“? </a:t>
            </a:r>
            <a:r>
              <a:rPr lang="cs-CZ" sz="2400" dirty="0" err="1" smtClean="0">
                <a:solidFill>
                  <a:schemeClr val="bg1"/>
                </a:solidFill>
              </a:rPr>
              <a:t>Gibt</a:t>
            </a:r>
            <a:r>
              <a:rPr lang="cs-CZ" sz="2400" dirty="0" smtClean="0">
                <a:solidFill>
                  <a:schemeClr val="bg1"/>
                </a:solidFill>
              </a:rPr>
              <a:t> es </a:t>
            </a:r>
            <a:r>
              <a:rPr lang="cs-CZ" sz="2400" dirty="0" err="1" smtClean="0">
                <a:solidFill>
                  <a:schemeClr val="bg1"/>
                </a:solidFill>
              </a:rPr>
              <a:t>Unterschiede</a:t>
            </a:r>
            <a:r>
              <a:rPr lang="cs-CZ" sz="2400" dirty="0" smtClean="0">
                <a:solidFill>
                  <a:schemeClr val="bg1"/>
                </a:solidFill>
              </a:rPr>
              <a:t>?</a:t>
            </a:r>
            <a:endParaRPr lang="cs-CZ" sz="2400" dirty="0">
              <a:solidFill>
                <a:schemeClr val="bg1"/>
              </a:solidFill>
            </a:endParaRPr>
          </a:p>
        </p:txBody>
      </p:sp>
    </p:spTree>
    <p:extLst>
      <p:ext uri="{BB962C8B-B14F-4D97-AF65-F5344CB8AC3E}">
        <p14:creationId xmlns:p14="http://schemas.microsoft.com/office/powerpoint/2010/main" val="828987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solidFill>
            <a:schemeClr val="accent4">
              <a:lumMod val="40000"/>
              <a:lumOff val="60000"/>
            </a:schemeClr>
          </a:solidFill>
        </p:spPr>
        <p:txBody>
          <a:bodyPr>
            <a:normAutofit/>
          </a:bodyPr>
          <a:lstStyle/>
          <a:p>
            <a:r>
              <a:rPr lang="cs-CZ" sz="5400" b="1" dirty="0" err="1">
                <a:solidFill>
                  <a:schemeClr val="bg1"/>
                </a:solidFill>
                <a:latin typeface="Calibri (Základní text)"/>
              </a:rPr>
              <a:t>Lernmethoden</a:t>
            </a:r>
            <a:endParaRPr lang="cs-CZ" sz="5400" dirty="0"/>
          </a:p>
        </p:txBody>
      </p:sp>
      <p:sp>
        <p:nvSpPr>
          <p:cNvPr id="6" name="Zástupný symbol pro obsah 5"/>
          <p:cNvSpPr>
            <a:spLocks noGrp="1"/>
          </p:cNvSpPr>
          <p:nvPr>
            <p:ph sz="half" idx="1"/>
          </p:nvPr>
        </p:nvSpPr>
        <p:spPr/>
        <p:txBody>
          <a:bodyPr>
            <a:normAutofit/>
          </a:bodyPr>
          <a:lstStyle/>
          <a:p>
            <a:r>
              <a:rPr lang="cs-CZ" b="1" u="sng" dirty="0" err="1" smtClean="0">
                <a:solidFill>
                  <a:schemeClr val="bg1"/>
                </a:solidFill>
              </a:rPr>
              <a:t>Eine</a:t>
            </a:r>
            <a:r>
              <a:rPr lang="cs-CZ" b="1" u="sng" dirty="0" smtClean="0">
                <a:solidFill>
                  <a:schemeClr val="bg1"/>
                </a:solidFill>
              </a:rPr>
              <a:t> </a:t>
            </a:r>
            <a:r>
              <a:rPr lang="cs-CZ" b="1" u="sng" dirty="0" err="1" smtClean="0">
                <a:solidFill>
                  <a:schemeClr val="bg1"/>
                </a:solidFill>
              </a:rPr>
              <a:t>Geschichte</a:t>
            </a:r>
            <a:endParaRPr lang="cs-CZ" b="1" u="sng" dirty="0" smtClean="0">
              <a:solidFill>
                <a:schemeClr val="bg1"/>
              </a:solidFill>
            </a:endParaRPr>
          </a:p>
          <a:p>
            <a:r>
              <a:rPr lang="cs-CZ" sz="2400" dirty="0" err="1" smtClean="0">
                <a:solidFill>
                  <a:schemeClr val="bg1"/>
                </a:solidFill>
              </a:rPr>
              <a:t>Wählen</a:t>
            </a:r>
            <a:r>
              <a:rPr lang="cs-CZ" sz="2400" dirty="0" smtClean="0">
                <a:solidFill>
                  <a:schemeClr val="bg1"/>
                </a:solidFill>
              </a:rPr>
              <a:t> </a:t>
            </a:r>
            <a:r>
              <a:rPr lang="cs-CZ" sz="2400" dirty="0" err="1" smtClean="0">
                <a:solidFill>
                  <a:schemeClr val="bg1"/>
                </a:solidFill>
              </a:rPr>
              <a:t>Sie</a:t>
            </a:r>
            <a:r>
              <a:rPr lang="cs-CZ" sz="2400" dirty="0" smtClean="0">
                <a:solidFill>
                  <a:schemeClr val="bg1"/>
                </a:solidFill>
              </a:rPr>
              <a:t> </a:t>
            </a:r>
            <a:r>
              <a:rPr lang="cs-CZ" sz="2400" dirty="0" err="1" smtClean="0">
                <a:solidFill>
                  <a:schemeClr val="bg1"/>
                </a:solidFill>
              </a:rPr>
              <a:t>aus</a:t>
            </a:r>
            <a:r>
              <a:rPr lang="cs-CZ" sz="2400" dirty="0" smtClean="0">
                <a:solidFill>
                  <a:schemeClr val="bg1"/>
                </a:solidFill>
              </a:rPr>
              <a:t> den </a:t>
            </a:r>
            <a:r>
              <a:rPr lang="cs-CZ" sz="2400" dirty="0" err="1" smtClean="0">
                <a:solidFill>
                  <a:schemeClr val="bg1"/>
                </a:solidFill>
              </a:rPr>
              <a:t>folgenden</a:t>
            </a:r>
            <a:r>
              <a:rPr lang="cs-CZ" sz="2400" dirty="0" smtClean="0">
                <a:solidFill>
                  <a:schemeClr val="bg1"/>
                </a:solidFill>
              </a:rPr>
              <a:t> </a:t>
            </a:r>
            <a:r>
              <a:rPr lang="cs-CZ" sz="2400" dirty="0" err="1" smtClean="0">
                <a:solidFill>
                  <a:schemeClr val="bg1"/>
                </a:solidFill>
              </a:rPr>
              <a:t>Wör</a:t>
            </a:r>
            <a:r>
              <a:rPr lang="cs-CZ" sz="2400" dirty="0" smtClean="0">
                <a:solidFill>
                  <a:schemeClr val="bg1"/>
                </a:solidFill>
              </a:rPr>
              <a:t>-tern </a:t>
            </a:r>
            <a:r>
              <a:rPr lang="cs-CZ" sz="2400" dirty="0" err="1" smtClean="0">
                <a:solidFill>
                  <a:schemeClr val="bg1"/>
                </a:solidFill>
              </a:rPr>
              <a:t>einige</a:t>
            </a:r>
            <a:r>
              <a:rPr lang="cs-CZ" sz="2400" dirty="0" smtClean="0">
                <a:solidFill>
                  <a:schemeClr val="bg1"/>
                </a:solidFill>
              </a:rPr>
              <a:t> </a:t>
            </a:r>
            <a:r>
              <a:rPr lang="cs-CZ" sz="2400" dirty="0" err="1" smtClean="0">
                <a:solidFill>
                  <a:schemeClr val="bg1"/>
                </a:solidFill>
              </a:rPr>
              <a:t>aus</a:t>
            </a:r>
            <a:r>
              <a:rPr lang="cs-CZ" sz="2400" dirty="0" smtClean="0">
                <a:solidFill>
                  <a:schemeClr val="bg1"/>
                </a:solidFill>
              </a:rPr>
              <a:t> </a:t>
            </a:r>
            <a:r>
              <a:rPr lang="cs-CZ" sz="2400" dirty="0" err="1" smtClean="0">
                <a:solidFill>
                  <a:schemeClr val="bg1"/>
                </a:solidFill>
              </a:rPr>
              <a:t>und</a:t>
            </a:r>
            <a:r>
              <a:rPr lang="cs-CZ" sz="2400" dirty="0" smtClean="0">
                <a:solidFill>
                  <a:schemeClr val="bg1"/>
                </a:solidFill>
              </a:rPr>
              <a:t> </a:t>
            </a:r>
            <a:r>
              <a:rPr lang="cs-CZ" sz="2400" dirty="0" err="1" smtClean="0">
                <a:solidFill>
                  <a:schemeClr val="bg1"/>
                </a:solidFill>
              </a:rPr>
              <a:t>erfinden</a:t>
            </a:r>
            <a:r>
              <a:rPr lang="cs-CZ" sz="2400" dirty="0" smtClean="0">
                <a:solidFill>
                  <a:schemeClr val="bg1"/>
                </a:solidFill>
              </a:rPr>
              <a:t> </a:t>
            </a:r>
            <a:r>
              <a:rPr lang="cs-CZ" sz="2400" dirty="0" err="1" smtClean="0">
                <a:solidFill>
                  <a:schemeClr val="bg1"/>
                </a:solidFill>
              </a:rPr>
              <a:t>Sie</a:t>
            </a:r>
            <a:r>
              <a:rPr lang="cs-CZ" sz="2400" dirty="0" smtClean="0">
                <a:solidFill>
                  <a:schemeClr val="bg1"/>
                </a:solidFill>
              </a:rPr>
              <a:t> </a:t>
            </a:r>
            <a:r>
              <a:rPr lang="cs-CZ" sz="2400" dirty="0" err="1" smtClean="0">
                <a:solidFill>
                  <a:schemeClr val="bg1"/>
                </a:solidFill>
              </a:rPr>
              <a:t>jeweils</a:t>
            </a:r>
            <a:r>
              <a:rPr lang="cs-CZ" sz="2400" dirty="0" smtClean="0">
                <a:solidFill>
                  <a:schemeClr val="bg1"/>
                </a:solidFill>
              </a:rPr>
              <a:t> </a:t>
            </a:r>
            <a:r>
              <a:rPr lang="cs-CZ" sz="2400" dirty="0" err="1" smtClean="0">
                <a:solidFill>
                  <a:schemeClr val="bg1"/>
                </a:solidFill>
              </a:rPr>
              <a:t>zu</a:t>
            </a:r>
            <a:r>
              <a:rPr lang="cs-CZ" sz="2400" dirty="0" smtClean="0">
                <a:solidFill>
                  <a:schemeClr val="bg1"/>
                </a:solidFill>
              </a:rPr>
              <a:t> </a:t>
            </a:r>
            <a:r>
              <a:rPr lang="cs-CZ" sz="2400" dirty="0" err="1" smtClean="0">
                <a:solidFill>
                  <a:schemeClr val="bg1"/>
                </a:solidFill>
              </a:rPr>
              <a:t>dritt</a:t>
            </a:r>
            <a:r>
              <a:rPr lang="cs-CZ" sz="2400" dirty="0" smtClean="0">
                <a:solidFill>
                  <a:schemeClr val="bg1"/>
                </a:solidFill>
              </a:rPr>
              <a:t> </a:t>
            </a:r>
            <a:r>
              <a:rPr lang="cs-CZ" sz="2400" dirty="0" err="1" smtClean="0">
                <a:solidFill>
                  <a:schemeClr val="bg1"/>
                </a:solidFill>
              </a:rPr>
              <a:t>eine</a:t>
            </a:r>
            <a:r>
              <a:rPr lang="cs-CZ" sz="2400" dirty="0" smtClean="0">
                <a:solidFill>
                  <a:schemeClr val="bg1"/>
                </a:solidFill>
              </a:rPr>
              <a:t> </a:t>
            </a:r>
            <a:r>
              <a:rPr lang="cs-CZ" sz="2400" dirty="0" err="1" smtClean="0">
                <a:solidFill>
                  <a:schemeClr val="bg1"/>
                </a:solidFill>
              </a:rPr>
              <a:t>Geschichte</a:t>
            </a:r>
            <a:r>
              <a:rPr lang="cs-CZ" sz="2400" dirty="0" smtClean="0">
                <a:solidFill>
                  <a:schemeClr val="bg1"/>
                </a:solidFill>
              </a:rPr>
              <a:t> </a:t>
            </a:r>
            <a:r>
              <a:rPr lang="cs-CZ" sz="2400" dirty="0" err="1" smtClean="0">
                <a:solidFill>
                  <a:schemeClr val="bg1"/>
                </a:solidFill>
              </a:rPr>
              <a:t>dazu</a:t>
            </a:r>
            <a:r>
              <a:rPr lang="cs-CZ" sz="2400" dirty="0" smtClean="0">
                <a:solidFill>
                  <a:schemeClr val="bg1"/>
                </a:solidFill>
              </a:rPr>
              <a:t>. </a:t>
            </a:r>
            <a:r>
              <a:rPr lang="cs-CZ" sz="2400" dirty="0" err="1" smtClean="0">
                <a:solidFill>
                  <a:schemeClr val="bg1"/>
                </a:solidFill>
              </a:rPr>
              <a:t>Sie</a:t>
            </a:r>
            <a:r>
              <a:rPr lang="cs-CZ" sz="2400" dirty="0" smtClean="0">
                <a:solidFill>
                  <a:schemeClr val="bg1"/>
                </a:solidFill>
              </a:rPr>
              <a:t> </a:t>
            </a:r>
            <a:r>
              <a:rPr lang="cs-CZ" sz="2400" dirty="0" err="1" smtClean="0">
                <a:solidFill>
                  <a:schemeClr val="bg1"/>
                </a:solidFill>
              </a:rPr>
              <a:t>haben</a:t>
            </a:r>
            <a:r>
              <a:rPr lang="cs-CZ" sz="2400" dirty="0" smtClean="0">
                <a:solidFill>
                  <a:schemeClr val="bg1"/>
                </a:solidFill>
              </a:rPr>
              <a:t> 10 </a:t>
            </a:r>
            <a:r>
              <a:rPr lang="cs-CZ" sz="2400" dirty="0" err="1" smtClean="0">
                <a:solidFill>
                  <a:schemeClr val="bg1"/>
                </a:solidFill>
              </a:rPr>
              <a:t>Minuten</a:t>
            </a:r>
            <a:r>
              <a:rPr lang="cs-CZ" sz="2400" dirty="0" smtClean="0">
                <a:solidFill>
                  <a:schemeClr val="bg1"/>
                </a:solidFill>
              </a:rPr>
              <a:t> </a:t>
            </a:r>
            <a:r>
              <a:rPr lang="cs-CZ" sz="2400" dirty="0" err="1" smtClean="0">
                <a:solidFill>
                  <a:schemeClr val="bg1"/>
                </a:solidFill>
              </a:rPr>
              <a:t>Zeit</a:t>
            </a:r>
            <a:r>
              <a:rPr lang="cs-CZ" sz="2400" dirty="0" smtClean="0">
                <a:solidFill>
                  <a:schemeClr val="bg1"/>
                </a:solidFill>
              </a:rPr>
              <a:t>.</a:t>
            </a:r>
          </a:p>
          <a:p>
            <a:r>
              <a:rPr lang="cs-CZ" sz="2400" dirty="0" smtClean="0">
                <a:solidFill>
                  <a:schemeClr val="bg1"/>
                </a:solidFill>
              </a:rPr>
              <a:t>Die </a:t>
            </a:r>
            <a:r>
              <a:rPr lang="cs-CZ" sz="2400" dirty="0" err="1" smtClean="0">
                <a:solidFill>
                  <a:schemeClr val="bg1"/>
                </a:solidFill>
              </a:rPr>
              <a:t>Wörter</a:t>
            </a:r>
            <a:r>
              <a:rPr lang="cs-CZ" sz="2400" dirty="0" smtClean="0">
                <a:solidFill>
                  <a:schemeClr val="bg1"/>
                </a:solidFill>
              </a:rPr>
              <a:t> </a:t>
            </a:r>
            <a:r>
              <a:rPr lang="cs-CZ" sz="2400" dirty="0" err="1" smtClean="0">
                <a:solidFill>
                  <a:schemeClr val="bg1"/>
                </a:solidFill>
              </a:rPr>
              <a:t>sind</a:t>
            </a:r>
            <a:r>
              <a:rPr lang="cs-CZ" sz="2400" dirty="0" smtClean="0">
                <a:solidFill>
                  <a:schemeClr val="bg1"/>
                </a:solidFill>
              </a:rPr>
              <a:t>: </a:t>
            </a:r>
            <a:r>
              <a:rPr lang="cs-CZ" sz="2400" dirty="0" err="1" smtClean="0">
                <a:solidFill>
                  <a:schemeClr val="bg1"/>
                </a:solidFill>
              </a:rPr>
              <a:t>Geburtstag</a:t>
            </a:r>
            <a:r>
              <a:rPr lang="cs-CZ" sz="2400" dirty="0" smtClean="0">
                <a:solidFill>
                  <a:schemeClr val="bg1"/>
                </a:solidFill>
              </a:rPr>
              <a:t>, </a:t>
            </a:r>
            <a:r>
              <a:rPr lang="cs-CZ" sz="2400" dirty="0" err="1" smtClean="0">
                <a:solidFill>
                  <a:schemeClr val="bg1"/>
                </a:solidFill>
              </a:rPr>
              <a:t>Mutter</a:t>
            </a:r>
            <a:r>
              <a:rPr lang="cs-CZ" sz="2400" dirty="0" smtClean="0">
                <a:solidFill>
                  <a:schemeClr val="bg1"/>
                </a:solidFill>
              </a:rPr>
              <a:t>, </a:t>
            </a:r>
            <a:r>
              <a:rPr lang="cs-CZ" sz="2400" dirty="0" err="1" smtClean="0">
                <a:solidFill>
                  <a:schemeClr val="bg1"/>
                </a:solidFill>
              </a:rPr>
              <a:t>Torte</a:t>
            </a:r>
            <a:r>
              <a:rPr lang="cs-CZ" sz="2400" dirty="0" smtClean="0">
                <a:solidFill>
                  <a:schemeClr val="bg1"/>
                </a:solidFill>
              </a:rPr>
              <a:t>, </a:t>
            </a:r>
            <a:r>
              <a:rPr lang="cs-CZ" sz="2400" dirty="0" err="1" smtClean="0">
                <a:solidFill>
                  <a:schemeClr val="bg1"/>
                </a:solidFill>
              </a:rPr>
              <a:t>feiern</a:t>
            </a:r>
            <a:r>
              <a:rPr lang="cs-CZ" sz="2400" dirty="0" smtClean="0">
                <a:solidFill>
                  <a:schemeClr val="bg1"/>
                </a:solidFill>
              </a:rPr>
              <a:t>, </a:t>
            </a:r>
            <a:r>
              <a:rPr lang="cs-CZ" sz="2400" dirty="0" err="1" smtClean="0">
                <a:solidFill>
                  <a:schemeClr val="bg1"/>
                </a:solidFill>
              </a:rPr>
              <a:t>Geschenk</a:t>
            </a:r>
            <a:r>
              <a:rPr lang="cs-CZ" sz="2400" dirty="0" smtClean="0">
                <a:solidFill>
                  <a:schemeClr val="bg1"/>
                </a:solidFill>
              </a:rPr>
              <a:t>, </a:t>
            </a:r>
            <a:r>
              <a:rPr lang="cs-CZ" sz="2400" dirty="0" err="1" smtClean="0">
                <a:solidFill>
                  <a:schemeClr val="bg1"/>
                </a:solidFill>
              </a:rPr>
              <a:t>schenken</a:t>
            </a:r>
            <a:r>
              <a:rPr lang="cs-CZ" sz="2400" dirty="0" smtClean="0">
                <a:solidFill>
                  <a:schemeClr val="bg1"/>
                </a:solidFill>
              </a:rPr>
              <a:t>, </a:t>
            </a:r>
            <a:r>
              <a:rPr lang="cs-CZ" sz="2400" dirty="0" err="1" smtClean="0">
                <a:solidFill>
                  <a:schemeClr val="bg1"/>
                </a:solidFill>
              </a:rPr>
              <a:t>Schwester</a:t>
            </a:r>
            <a:r>
              <a:rPr lang="cs-CZ" sz="2400" dirty="0" smtClean="0">
                <a:solidFill>
                  <a:schemeClr val="bg1"/>
                </a:solidFill>
              </a:rPr>
              <a:t>, Party, </a:t>
            </a:r>
            <a:r>
              <a:rPr lang="cs-CZ" sz="2400" dirty="0" err="1" smtClean="0">
                <a:solidFill>
                  <a:schemeClr val="bg1"/>
                </a:solidFill>
              </a:rPr>
              <a:t>haben</a:t>
            </a:r>
            <a:r>
              <a:rPr lang="cs-CZ" sz="2400" dirty="0" smtClean="0">
                <a:solidFill>
                  <a:schemeClr val="bg1"/>
                </a:solidFill>
              </a:rPr>
              <a:t>, Handy,  </a:t>
            </a:r>
            <a:r>
              <a:rPr lang="cs-CZ" sz="2400" dirty="0" err="1" smtClean="0">
                <a:solidFill>
                  <a:schemeClr val="bg1"/>
                </a:solidFill>
              </a:rPr>
              <a:t>bekommen</a:t>
            </a:r>
            <a:r>
              <a:rPr lang="cs-CZ" sz="2400" dirty="0" smtClean="0">
                <a:solidFill>
                  <a:schemeClr val="bg1"/>
                </a:solidFill>
              </a:rPr>
              <a:t>, </a:t>
            </a:r>
            <a:r>
              <a:rPr lang="cs-CZ" sz="2400" dirty="0" err="1" smtClean="0">
                <a:solidFill>
                  <a:schemeClr val="bg1"/>
                </a:solidFill>
              </a:rPr>
              <a:t>heute</a:t>
            </a:r>
            <a:r>
              <a:rPr lang="cs-CZ" sz="2400" dirty="0" smtClean="0">
                <a:solidFill>
                  <a:schemeClr val="bg1"/>
                </a:solidFill>
              </a:rPr>
              <a:t>, </a:t>
            </a:r>
            <a:r>
              <a:rPr lang="cs-CZ" sz="2400" dirty="0" err="1" smtClean="0">
                <a:solidFill>
                  <a:schemeClr val="bg1"/>
                </a:solidFill>
              </a:rPr>
              <a:t>backen</a:t>
            </a:r>
            <a:r>
              <a:rPr lang="cs-CZ" sz="2400" dirty="0" smtClean="0">
                <a:solidFill>
                  <a:schemeClr val="bg1"/>
                </a:solidFill>
              </a:rPr>
              <a:t>, machen, </a:t>
            </a:r>
            <a:r>
              <a:rPr lang="cs-CZ" sz="2400" dirty="0" err="1" smtClean="0">
                <a:solidFill>
                  <a:schemeClr val="bg1"/>
                </a:solidFill>
              </a:rPr>
              <a:t>Freunde</a:t>
            </a:r>
            <a:r>
              <a:rPr lang="cs-CZ" sz="2400" dirty="0" smtClean="0">
                <a:solidFill>
                  <a:schemeClr val="bg1"/>
                </a:solidFill>
              </a:rPr>
              <a:t>, </a:t>
            </a:r>
            <a:r>
              <a:rPr lang="cs-CZ" sz="2400" dirty="0" err="1" smtClean="0">
                <a:solidFill>
                  <a:schemeClr val="bg1"/>
                </a:solidFill>
              </a:rPr>
              <a:t>Spaß</a:t>
            </a:r>
            <a:r>
              <a:rPr lang="cs-CZ" sz="2400" dirty="0" smtClean="0">
                <a:solidFill>
                  <a:schemeClr val="bg1"/>
                </a:solidFill>
              </a:rPr>
              <a:t>.</a:t>
            </a:r>
            <a:endParaRPr lang="cs-CZ" sz="2400" dirty="0">
              <a:solidFill>
                <a:schemeClr val="bg1"/>
              </a:solidFill>
            </a:endParaRPr>
          </a:p>
        </p:txBody>
      </p:sp>
      <p:sp>
        <p:nvSpPr>
          <p:cNvPr id="7" name="Zástupný symbol pro obsah 6"/>
          <p:cNvSpPr>
            <a:spLocks noGrp="1"/>
          </p:cNvSpPr>
          <p:nvPr>
            <p:ph sz="half" idx="2"/>
          </p:nvPr>
        </p:nvSpPr>
        <p:spPr/>
        <p:txBody>
          <a:bodyPr/>
          <a:lstStyle/>
          <a:p>
            <a:r>
              <a:rPr lang="cs-CZ" b="1" u="sng" dirty="0" err="1" smtClean="0">
                <a:solidFill>
                  <a:schemeClr val="bg1"/>
                </a:solidFill>
              </a:rPr>
              <a:t>Wortketten</a:t>
            </a:r>
            <a:endParaRPr lang="cs-CZ" b="1" u="sng" dirty="0" smtClean="0">
              <a:solidFill>
                <a:schemeClr val="bg1"/>
              </a:solidFill>
            </a:endParaRPr>
          </a:p>
          <a:p>
            <a:r>
              <a:rPr lang="cs-CZ" sz="2400" dirty="0" err="1" smtClean="0">
                <a:solidFill>
                  <a:schemeClr val="bg1"/>
                </a:solidFill>
              </a:rPr>
              <a:t>Unterstreichen</a:t>
            </a:r>
            <a:r>
              <a:rPr lang="cs-CZ" sz="2400" dirty="0" smtClean="0">
                <a:solidFill>
                  <a:schemeClr val="bg1"/>
                </a:solidFill>
              </a:rPr>
              <a:t> </a:t>
            </a:r>
            <a:r>
              <a:rPr lang="cs-CZ" sz="2400" dirty="0" err="1" smtClean="0">
                <a:solidFill>
                  <a:schemeClr val="bg1"/>
                </a:solidFill>
              </a:rPr>
              <a:t>Sie</a:t>
            </a:r>
            <a:r>
              <a:rPr lang="cs-CZ" sz="2400" dirty="0" smtClean="0">
                <a:solidFill>
                  <a:schemeClr val="bg1"/>
                </a:solidFill>
              </a:rPr>
              <a:t> </a:t>
            </a:r>
            <a:r>
              <a:rPr lang="cs-CZ" sz="2400" dirty="0" err="1" smtClean="0">
                <a:solidFill>
                  <a:schemeClr val="bg1"/>
                </a:solidFill>
              </a:rPr>
              <a:t>im</a:t>
            </a:r>
            <a:r>
              <a:rPr lang="cs-CZ" sz="2400" dirty="0" smtClean="0">
                <a:solidFill>
                  <a:schemeClr val="bg1"/>
                </a:solidFill>
              </a:rPr>
              <a:t> Text </a:t>
            </a:r>
            <a:r>
              <a:rPr lang="cs-CZ" sz="2400" dirty="0" err="1" smtClean="0">
                <a:solidFill>
                  <a:schemeClr val="bg1"/>
                </a:solidFill>
              </a:rPr>
              <a:t>alle</a:t>
            </a:r>
            <a:r>
              <a:rPr lang="cs-CZ" sz="2400" dirty="0" smtClean="0">
                <a:solidFill>
                  <a:schemeClr val="bg1"/>
                </a:solidFill>
              </a:rPr>
              <a:t> Nomen </a:t>
            </a:r>
            <a:r>
              <a:rPr lang="cs-CZ" sz="2400" dirty="0" err="1" smtClean="0">
                <a:solidFill>
                  <a:schemeClr val="bg1"/>
                </a:solidFill>
              </a:rPr>
              <a:t>und</a:t>
            </a:r>
            <a:r>
              <a:rPr lang="cs-CZ" sz="2400" dirty="0" smtClean="0">
                <a:solidFill>
                  <a:schemeClr val="bg1"/>
                </a:solidFill>
              </a:rPr>
              <a:t> Pronomen </a:t>
            </a:r>
            <a:r>
              <a:rPr lang="cs-CZ" sz="2400" dirty="0" err="1" smtClean="0">
                <a:solidFill>
                  <a:schemeClr val="bg1"/>
                </a:solidFill>
              </a:rPr>
              <a:t>für</a:t>
            </a:r>
            <a:r>
              <a:rPr lang="cs-CZ" sz="2400" dirty="0" smtClean="0">
                <a:solidFill>
                  <a:schemeClr val="bg1"/>
                </a:solidFill>
              </a:rPr>
              <a:t> </a:t>
            </a:r>
            <a:r>
              <a:rPr lang="cs-CZ" sz="2400" dirty="0" err="1" smtClean="0">
                <a:solidFill>
                  <a:schemeClr val="bg1"/>
                </a:solidFill>
              </a:rPr>
              <a:t>diese</a:t>
            </a:r>
            <a:r>
              <a:rPr lang="cs-CZ" sz="2400" dirty="0" smtClean="0">
                <a:solidFill>
                  <a:schemeClr val="bg1"/>
                </a:solidFill>
              </a:rPr>
              <a:t> Person </a:t>
            </a:r>
            <a:r>
              <a:rPr lang="cs-CZ" sz="2400" dirty="0" err="1" smtClean="0">
                <a:solidFill>
                  <a:schemeClr val="bg1"/>
                </a:solidFill>
              </a:rPr>
              <a:t>und</a:t>
            </a:r>
            <a:r>
              <a:rPr lang="cs-CZ" sz="2400" dirty="0" smtClean="0">
                <a:solidFill>
                  <a:schemeClr val="bg1"/>
                </a:solidFill>
              </a:rPr>
              <a:t> </a:t>
            </a:r>
            <a:r>
              <a:rPr lang="cs-CZ" sz="2400" dirty="0" err="1" smtClean="0">
                <a:solidFill>
                  <a:schemeClr val="bg1"/>
                </a:solidFill>
              </a:rPr>
              <a:t>ergänzen</a:t>
            </a:r>
            <a:r>
              <a:rPr lang="cs-CZ" sz="2400" dirty="0" smtClean="0">
                <a:solidFill>
                  <a:schemeClr val="bg1"/>
                </a:solidFill>
              </a:rPr>
              <a:t> </a:t>
            </a:r>
            <a:r>
              <a:rPr lang="cs-CZ" sz="2400" dirty="0" err="1" smtClean="0">
                <a:solidFill>
                  <a:schemeClr val="bg1"/>
                </a:solidFill>
              </a:rPr>
              <a:t>Sie</a:t>
            </a:r>
            <a:r>
              <a:rPr lang="cs-CZ" sz="2400" dirty="0" smtClean="0">
                <a:solidFill>
                  <a:schemeClr val="bg1"/>
                </a:solidFill>
              </a:rPr>
              <a:t> </a:t>
            </a:r>
            <a:r>
              <a:rPr lang="cs-CZ" sz="2400" dirty="0" err="1" smtClean="0">
                <a:solidFill>
                  <a:schemeClr val="bg1"/>
                </a:solidFill>
              </a:rPr>
              <a:t>die</a:t>
            </a:r>
            <a:r>
              <a:rPr lang="cs-CZ" sz="2400" dirty="0" smtClean="0">
                <a:solidFill>
                  <a:schemeClr val="bg1"/>
                </a:solidFill>
              </a:rPr>
              <a:t> </a:t>
            </a:r>
            <a:r>
              <a:rPr lang="cs-CZ" sz="2400" dirty="0" err="1" smtClean="0">
                <a:solidFill>
                  <a:schemeClr val="bg1"/>
                </a:solidFill>
              </a:rPr>
              <a:t>Wortkette</a:t>
            </a:r>
            <a:r>
              <a:rPr lang="cs-CZ" sz="2400" dirty="0" smtClean="0">
                <a:solidFill>
                  <a:schemeClr val="bg1"/>
                </a:solidFill>
              </a:rPr>
              <a:t>: -</a:t>
            </a:r>
            <a:r>
              <a:rPr lang="cs-CZ" sz="2400" dirty="0" err="1" smtClean="0">
                <a:solidFill>
                  <a:schemeClr val="bg1"/>
                </a:solidFill>
              </a:rPr>
              <a:t>eine</a:t>
            </a:r>
            <a:r>
              <a:rPr lang="cs-CZ" sz="2400" dirty="0" smtClean="0">
                <a:solidFill>
                  <a:schemeClr val="bg1"/>
                </a:solidFill>
              </a:rPr>
              <a:t> </a:t>
            </a:r>
            <a:r>
              <a:rPr lang="cs-CZ" sz="2400" dirty="0" err="1" smtClean="0">
                <a:solidFill>
                  <a:schemeClr val="bg1"/>
                </a:solidFill>
              </a:rPr>
              <a:t>Reise</a:t>
            </a:r>
            <a:r>
              <a:rPr lang="cs-CZ" sz="2400" dirty="0" smtClean="0">
                <a:solidFill>
                  <a:schemeClr val="bg1"/>
                </a:solidFill>
              </a:rPr>
              <a:t> – </a:t>
            </a:r>
            <a:r>
              <a:rPr lang="cs-CZ" sz="2400" dirty="0" err="1" smtClean="0">
                <a:solidFill>
                  <a:schemeClr val="bg1"/>
                </a:solidFill>
              </a:rPr>
              <a:t>er</a:t>
            </a:r>
            <a:r>
              <a:rPr lang="cs-CZ" sz="2400" dirty="0" smtClean="0">
                <a:solidFill>
                  <a:schemeClr val="bg1"/>
                </a:solidFill>
              </a:rPr>
              <a:t> – </a:t>
            </a:r>
            <a:r>
              <a:rPr lang="cs-CZ" sz="2400" dirty="0" err="1" smtClean="0">
                <a:solidFill>
                  <a:schemeClr val="bg1"/>
                </a:solidFill>
              </a:rPr>
              <a:t>das</a:t>
            </a:r>
            <a:r>
              <a:rPr lang="cs-CZ" sz="2400" dirty="0" smtClean="0">
                <a:solidFill>
                  <a:schemeClr val="bg1"/>
                </a:solidFill>
              </a:rPr>
              <a:t> </a:t>
            </a:r>
            <a:r>
              <a:rPr lang="cs-CZ" sz="2400" dirty="0" err="1" smtClean="0">
                <a:solidFill>
                  <a:schemeClr val="bg1"/>
                </a:solidFill>
              </a:rPr>
              <a:t>große</a:t>
            </a:r>
            <a:r>
              <a:rPr lang="cs-CZ" sz="2400" dirty="0" smtClean="0">
                <a:solidFill>
                  <a:schemeClr val="bg1"/>
                </a:solidFill>
              </a:rPr>
              <a:t> </a:t>
            </a:r>
            <a:r>
              <a:rPr lang="cs-CZ" sz="2400" dirty="0" err="1" smtClean="0">
                <a:solidFill>
                  <a:schemeClr val="bg1"/>
                </a:solidFill>
              </a:rPr>
              <a:t>Problem</a:t>
            </a:r>
            <a:endParaRPr lang="cs-CZ" sz="2400" dirty="0" smtClean="0">
              <a:solidFill>
                <a:schemeClr val="bg1"/>
              </a:solidFill>
            </a:endParaRPr>
          </a:p>
          <a:p>
            <a:r>
              <a:rPr lang="cs-CZ" sz="2400" dirty="0" err="1" smtClean="0">
                <a:solidFill>
                  <a:schemeClr val="bg1"/>
                </a:solidFill>
              </a:rPr>
              <a:t>Suchen</a:t>
            </a:r>
            <a:r>
              <a:rPr lang="cs-CZ" sz="2400" dirty="0" smtClean="0">
                <a:solidFill>
                  <a:schemeClr val="bg1"/>
                </a:solidFill>
              </a:rPr>
              <a:t> </a:t>
            </a:r>
            <a:r>
              <a:rPr lang="cs-CZ" sz="2400" dirty="0" err="1" smtClean="0">
                <a:solidFill>
                  <a:schemeClr val="bg1"/>
                </a:solidFill>
              </a:rPr>
              <a:t>Sie</a:t>
            </a:r>
            <a:r>
              <a:rPr lang="cs-CZ" sz="2400" dirty="0" smtClean="0">
                <a:solidFill>
                  <a:schemeClr val="bg1"/>
                </a:solidFill>
              </a:rPr>
              <a:t> </a:t>
            </a:r>
            <a:r>
              <a:rPr lang="cs-CZ" sz="2400" dirty="0" err="1" smtClean="0">
                <a:solidFill>
                  <a:schemeClr val="bg1"/>
                </a:solidFill>
              </a:rPr>
              <a:t>eine</a:t>
            </a:r>
            <a:r>
              <a:rPr lang="cs-CZ" sz="2400" dirty="0" smtClean="0">
                <a:solidFill>
                  <a:schemeClr val="bg1"/>
                </a:solidFill>
              </a:rPr>
              <a:t> </a:t>
            </a:r>
            <a:r>
              <a:rPr lang="cs-CZ" sz="2400" dirty="0" err="1" smtClean="0">
                <a:solidFill>
                  <a:schemeClr val="bg1"/>
                </a:solidFill>
              </a:rPr>
              <a:t>weitere</a:t>
            </a:r>
            <a:r>
              <a:rPr lang="cs-CZ" sz="2400" dirty="0" smtClean="0">
                <a:solidFill>
                  <a:schemeClr val="bg1"/>
                </a:solidFill>
              </a:rPr>
              <a:t> </a:t>
            </a:r>
            <a:r>
              <a:rPr lang="cs-CZ" sz="2400" dirty="0" err="1" smtClean="0">
                <a:solidFill>
                  <a:schemeClr val="bg1"/>
                </a:solidFill>
              </a:rPr>
              <a:t>Wortkette</a:t>
            </a:r>
            <a:r>
              <a:rPr lang="cs-CZ" sz="2400" dirty="0" smtClean="0">
                <a:solidFill>
                  <a:schemeClr val="bg1"/>
                </a:solidFill>
              </a:rPr>
              <a:t> </a:t>
            </a:r>
            <a:r>
              <a:rPr lang="cs-CZ" sz="2400" dirty="0" err="1" smtClean="0">
                <a:solidFill>
                  <a:schemeClr val="bg1"/>
                </a:solidFill>
              </a:rPr>
              <a:t>mit</a:t>
            </a:r>
            <a:r>
              <a:rPr lang="cs-CZ" sz="2400" dirty="0" smtClean="0">
                <a:solidFill>
                  <a:schemeClr val="bg1"/>
                </a:solidFill>
              </a:rPr>
              <a:t> dem Subjekt </a:t>
            </a:r>
            <a:r>
              <a:rPr lang="cs-CZ" sz="2400" dirty="0" err="1" smtClean="0">
                <a:solidFill>
                  <a:schemeClr val="bg1"/>
                </a:solidFill>
              </a:rPr>
              <a:t>und</a:t>
            </a:r>
            <a:r>
              <a:rPr lang="cs-CZ" sz="2400" dirty="0" smtClean="0">
                <a:solidFill>
                  <a:schemeClr val="bg1"/>
                </a:solidFill>
              </a:rPr>
              <a:t> </a:t>
            </a:r>
            <a:r>
              <a:rPr lang="de-DE" sz="2400" dirty="0">
                <a:solidFill>
                  <a:schemeClr val="bg1"/>
                </a:solidFill>
              </a:rPr>
              <a:t>Prädikat</a:t>
            </a:r>
            <a:r>
              <a:rPr lang="cs-CZ" sz="2400" dirty="0" smtClean="0">
                <a:solidFill>
                  <a:schemeClr val="bg1"/>
                </a:solidFill>
              </a:rPr>
              <a:t>: </a:t>
            </a:r>
            <a:r>
              <a:rPr lang="cs-CZ" sz="2400" dirty="0" err="1" smtClean="0">
                <a:solidFill>
                  <a:schemeClr val="bg1"/>
                </a:solidFill>
              </a:rPr>
              <a:t>er</a:t>
            </a:r>
            <a:r>
              <a:rPr lang="cs-CZ" sz="2400" dirty="0" smtClean="0">
                <a:solidFill>
                  <a:schemeClr val="bg1"/>
                </a:solidFill>
              </a:rPr>
              <a:t> </a:t>
            </a:r>
            <a:r>
              <a:rPr lang="cs-CZ" sz="2400" dirty="0" err="1" smtClean="0">
                <a:solidFill>
                  <a:schemeClr val="bg1"/>
                </a:solidFill>
              </a:rPr>
              <a:t>arbeitet</a:t>
            </a:r>
            <a:r>
              <a:rPr lang="cs-CZ" sz="2400" dirty="0" smtClean="0">
                <a:solidFill>
                  <a:schemeClr val="bg1"/>
                </a:solidFill>
              </a:rPr>
              <a:t> – </a:t>
            </a:r>
            <a:r>
              <a:rPr lang="cs-CZ" sz="2400" dirty="0" err="1" smtClean="0">
                <a:solidFill>
                  <a:schemeClr val="bg1"/>
                </a:solidFill>
              </a:rPr>
              <a:t>sie</a:t>
            </a:r>
            <a:r>
              <a:rPr lang="cs-CZ" sz="2400" dirty="0" smtClean="0">
                <a:solidFill>
                  <a:schemeClr val="bg1"/>
                </a:solidFill>
              </a:rPr>
              <a:t> </a:t>
            </a:r>
            <a:r>
              <a:rPr lang="cs-CZ" sz="2400" dirty="0" err="1" smtClean="0">
                <a:solidFill>
                  <a:schemeClr val="bg1"/>
                </a:solidFill>
              </a:rPr>
              <a:t>schreibt</a:t>
            </a:r>
            <a:r>
              <a:rPr lang="cs-CZ" sz="2400" dirty="0" smtClean="0">
                <a:solidFill>
                  <a:schemeClr val="bg1"/>
                </a:solidFill>
              </a:rPr>
              <a:t> – es </a:t>
            </a:r>
            <a:r>
              <a:rPr lang="cs-CZ" sz="2400" dirty="0" err="1" smtClean="0">
                <a:solidFill>
                  <a:schemeClr val="bg1"/>
                </a:solidFill>
              </a:rPr>
              <a:t>gibt</a:t>
            </a:r>
            <a:r>
              <a:rPr lang="cs-CZ" sz="2400" dirty="0" smtClean="0">
                <a:solidFill>
                  <a:schemeClr val="bg1"/>
                </a:solidFill>
              </a:rPr>
              <a:t> – </a:t>
            </a:r>
            <a:r>
              <a:rPr lang="cs-CZ" sz="2400" dirty="0" err="1" smtClean="0">
                <a:solidFill>
                  <a:schemeClr val="bg1"/>
                </a:solidFill>
              </a:rPr>
              <a:t>ich</a:t>
            </a:r>
            <a:r>
              <a:rPr lang="cs-CZ" sz="2400" dirty="0" smtClean="0">
                <a:solidFill>
                  <a:schemeClr val="bg1"/>
                </a:solidFill>
              </a:rPr>
              <a:t> </a:t>
            </a:r>
            <a:r>
              <a:rPr lang="cs-CZ" sz="2400" dirty="0" err="1" smtClean="0">
                <a:solidFill>
                  <a:schemeClr val="bg1"/>
                </a:solidFill>
              </a:rPr>
              <a:t>trinke</a:t>
            </a:r>
            <a:endParaRPr lang="cs-CZ" sz="2400" dirty="0">
              <a:solidFill>
                <a:schemeClr val="bg1"/>
              </a:solidFill>
            </a:endParaRPr>
          </a:p>
        </p:txBody>
      </p:sp>
    </p:spTree>
    <p:extLst>
      <p:ext uri="{BB962C8B-B14F-4D97-AF65-F5344CB8AC3E}">
        <p14:creationId xmlns:p14="http://schemas.microsoft.com/office/powerpoint/2010/main" val="1912951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4">
              <a:lumMod val="40000"/>
              <a:lumOff val="60000"/>
            </a:schemeClr>
          </a:solidFill>
        </p:spPr>
        <p:txBody>
          <a:bodyPr>
            <a:normAutofit/>
          </a:bodyPr>
          <a:lstStyle/>
          <a:p>
            <a:r>
              <a:rPr lang="cs-CZ" sz="5400" b="1" dirty="0" err="1" smtClean="0">
                <a:solidFill>
                  <a:schemeClr val="bg1"/>
                </a:solidFill>
                <a:latin typeface="+mn-lt"/>
              </a:rPr>
              <a:t>Lernmaterialien</a:t>
            </a:r>
            <a:endParaRPr lang="cs-CZ" sz="5400" b="1" dirty="0">
              <a:solidFill>
                <a:schemeClr val="bg1"/>
              </a:solidFill>
              <a:latin typeface="+mn-lt"/>
            </a:endParaRPr>
          </a:p>
        </p:txBody>
      </p:sp>
      <p:sp>
        <p:nvSpPr>
          <p:cNvPr id="3" name="Zástupný symbol pro obsah 2"/>
          <p:cNvSpPr>
            <a:spLocks noGrp="1"/>
          </p:cNvSpPr>
          <p:nvPr>
            <p:ph sz="half" idx="1"/>
          </p:nvPr>
        </p:nvSpPr>
        <p:spPr/>
        <p:txBody>
          <a:bodyPr>
            <a:normAutofit/>
          </a:bodyPr>
          <a:lstStyle/>
          <a:p>
            <a:r>
              <a:rPr lang="cs-CZ" u="sng" dirty="0" err="1" smtClean="0">
                <a:solidFill>
                  <a:schemeClr val="bg1"/>
                </a:solidFill>
              </a:rPr>
              <a:t>Im</a:t>
            </a:r>
            <a:r>
              <a:rPr lang="cs-CZ" u="sng" dirty="0" smtClean="0">
                <a:solidFill>
                  <a:schemeClr val="bg1"/>
                </a:solidFill>
              </a:rPr>
              <a:t> Internet kann man diverse </a:t>
            </a:r>
            <a:r>
              <a:rPr lang="cs-CZ" u="sng" dirty="0" err="1" smtClean="0">
                <a:solidFill>
                  <a:schemeClr val="bg1"/>
                </a:solidFill>
              </a:rPr>
              <a:t>kostenlose</a:t>
            </a:r>
            <a:r>
              <a:rPr lang="cs-CZ" u="sng" dirty="0" smtClean="0">
                <a:solidFill>
                  <a:schemeClr val="bg1"/>
                </a:solidFill>
              </a:rPr>
              <a:t> </a:t>
            </a:r>
            <a:r>
              <a:rPr lang="cs-CZ" u="sng" dirty="0" err="1" smtClean="0">
                <a:solidFill>
                  <a:schemeClr val="bg1"/>
                </a:solidFill>
              </a:rPr>
              <a:t>Unterrichtshilfen</a:t>
            </a:r>
            <a:r>
              <a:rPr lang="cs-CZ" u="sng" dirty="0" smtClean="0">
                <a:solidFill>
                  <a:schemeClr val="bg1"/>
                </a:solidFill>
              </a:rPr>
              <a:t> </a:t>
            </a:r>
            <a:r>
              <a:rPr lang="cs-CZ" u="sng" dirty="0" err="1" smtClean="0">
                <a:solidFill>
                  <a:schemeClr val="bg1"/>
                </a:solidFill>
              </a:rPr>
              <a:t>finden</a:t>
            </a:r>
            <a:r>
              <a:rPr lang="cs-CZ" u="sng" dirty="0" smtClean="0">
                <a:solidFill>
                  <a:schemeClr val="bg1"/>
                </a:solidFill>
              </a:rPr>
              <a:t>, </a:t>
            </a:r>
            <a:r>
              <a:rPr lang="cs-CZ" u="sng" dirty="0" err="1" smtClean="0">
                <a:solidFill>
                  <a:schemeClr val="bg1"/>
                </a:solidFill>
              </a:rPr>
              <a:t>zum</a:t>
            </a:r>
            <a:r>
              <a:rPr lang="cs-CZ" u="sng" dirty="0" smtClean="0">
                <a:solidFill>
                  <a:schemeClr val="bg1"/>
                </a:solidFill>
              </a:rPr>
              <a:t> </a:t>
            </a:r>
            <a:r>
              <a:rPr lang="cs-CZ" u="sng" dirty="0" err="1" smtClean="0">
                <a:solidFill>
                  <a:schemeClr val="bg1"/>
                </a:solidFill>
              </a:rPr>
              <a:t>Beispiel</a:t>
            </a:r>
            <a:r>
              <a:rPr lang="cs-CZ" u="sng" dirty="0" smtClean="0">
                <a:solidFill>
                  <a:schemeClr val="bg1"/>
                </a:solidFill>
              </a:rPr>
              <a:t>: </a:t>
            </a:r>
          </a:p>
          <a:p>
            <a:r>
              <a:rPr lang="cs-CZ" dirty="0" smtClean="0">
                <a:hlinkClick r:id="rId2"/>
              </a:rPr>
              <a:t>www.kidsnet.at/d_champions/intro.htm</a:t>
            </a:r>
            <a:r>
              <a:rPr lang="cs-CZ" dirty="0">
                <a:solidFill>
                  <a:schemeClr val="bg1"/>
                </a:solidFill>
              </a:rPr>
              <a:t> </a:t>
            </a:r>
            <a:endParaRPr lang="cs-CZ" dirty="0" smtClean="0">
              <a:solidFill>
                <a:schemeClr val="bg1"/>
              </a:solidFill>
            </a:endParaRPr>
          </a:p>
          <a:p>
            <a:pPr marL="0" indent="0">
              <a:buNone/>
            </a:pPr>
            <a:r>
              <a:rPr lang="cs-CZ" b="1" dirty="0" err="1" smtClean="0">
                <a:solidFill>
                  <a:schemeClr val="bg1"/>
                </a:solidFill>
              </a:rPr>
              <a:t>Computer-Einsatz</a:t>
            </a:r>
            <a:r>
              <a:rPr lang="cs-CZ" b="1" dirty="0" smtClean="0">
                <a:solidFill>
                  <a:schemeClr val="bg1"/>
                </a:solidFill>
              </a:rPr>
              <a:t> </a:t>
            </a:r>
            <a:r>
              <a:rPr lang="cs-CZ" b="1" dirty="0" err="1">
                <a:solidFill>
                  <a:schemeClr val="bg1"/>
                </a:solidFill>
              </a:rPr>
              <a:t>im</a:t>
            </a:r>
            <a:r>
              <a:rPr lang="cs-CZ" b="1" dirty="0">
                <a:solidFill>
                  <a:schemeClr val="bg1"/>
                </a:solidFill>
              </a:rPr>
              <a:t> </a:t>
            </a:r>
            <a:r>
              <a:rPr lang="cs-CZ" b="1" dirty="0" err="1" smtClean="0">
                <a:solidFill>
                  <a:schemeClr val="bg1"/>
                </a:solidFill>
              </a:rPr>
              <a:t>Deutsch-unterricht</a:t>
            </a:r>
            <a:r>
              <a:rPr lang="cs-CZ" b="1" dirty="0" smtClean="0">
                <a:solidFill>
                  <a:schemeClr val="bg1"/>
                </a:solidFill>
              </a:rPr>
              <a:t>. </a:t>
            </a:r>
            <a:r>
              <a:rPr lang="cs-CZ" dirty="0" smtClean="0">
                <a:solidFill>
                  <a:schemeClr val="bg1"/>
                </a:solidFill>
              </a:rPr>
              <a:t>Man kann </a:t>
            </a:r>
            <a:r>
              <a:rPr lang="cs-CZ" dirty="0" err="1" smtClean="0">
                <a:solidFill>
                  <a:schemeClr val="bg1"/>
                </a:solidFill>
              </a:rPr>
              <a:t>hier</a:t>
            </a:r>
            <a:r>
              <a:rPr lang="cs-CZ" dirty="0" smtClean="0">
                <a:solidFill>
                  <a:schemeClr val="bg1"/>
                </a:solidFill>
              </a:rPr>
              <a:t> </a:t>
            </a:r>
            <a:r>
              <a:rPr lang="cs-CZ" dirty="0" err="1" smtClean="0">
                <a:solidFill>
                  <a:schemeClr val="bg1"/>
                </a:solidFill>
              </a:rPr>
              <a:t>die</a:t>
            </a:r>
            <a:r>
              <a:rPr lang="cs-CZ" dirty="0" smtClean="0">
                <a:solidFill>
                  <a:schemeClr val="bg1"/>
                </a:solidFill>
              </a:rPr>
              <a:t> </a:t>
            </a:r>
            <a:r>
              <a:rPr lang="cs-CZ" dirty="0" err="1" smtClean="0">
                <a:solidFill>
                  <a:schemeClr val="bg1"/>
                </a:solidFill>
              </a:rPr>
              <a:t>Grammatik</a:t>
            </a:r>
            <a:r>
              <a:rPr lang="cs-CZ" dirty="0" smtClean="0">
                <a:solidFill>
                  <a:schemeClr val="bg1"/>
                </a:solidFill>
              </a:rPr>
              <a:t> </a:t>
            </a:r>
            <a:r>
              <a:rPr lang="cs-CZ" dirty="0" err="1" smtClean="0">
                <a:solidFill>
                  <a:schemeClr val="bg1"/>
                </a:solidFill>
              </a:rPr>
              <a:t>lernen</a:t>
            </a:r>
            <a:r>
              <a:rPr lang="cs-CZ" dirty="0" smtClean="0">
                <a:solidFill>
                  <a:schemeClr val="bg1"/>
                </a:solidFill>
              </a:rPr>
              <a:t>, </a:t>
            </a:r>
            <a:r>
              <a:rPr lang="cs-CZ" dirty="0" err="1" smtClean="0">
                <a:solidFill>
                  <a:schemeClr val="bg1"/>
                </a:solidFill>
              </a:rPr>
              <a:t>die</a:t>
            </a:r>
            <a:r>
              <a:rPr lang="cs-CZ" dirty="0" smtClean="0">
                <a:solidFill>
                  <a:schemeClr val="bg1"/>
                </a:solidFill>
              </a:rPr>
              <a:t> </a:t>
            </a:r>
            <a:r>
              <a:rPr lang="cs-CZ" dirty="0" err="1" smtClean="0">
                <a:solidFill>
                  <a:schemeClr val="bg1"/>
                </a:solidFill>
              </a:rPr>
              <a:t>Recht-schreibung</a:t>
            </a:r>
            <a:r>
              <a:rPr lang="cs-CZ" dirty="0" smtClean="0">
                <a:solidFill>
                  <a:schemeClr val="bg1"/>
                </a:solidFill>
              </a:rPr>
              <a:t> </a:t>
            </a:r>
            <a:r>
              <a:rPr lang="cs-CZ" dirty="0" err="1" smtClean="0">
                <a:solidFill>
                  <a:schemeClr val="bg1"/>
                </a:solidFill>
              </a:rPr>
              <a:t>und</a:t>
            </a:r>
            <a:r>
              <a:rPr lang="cs-CZ" dirty="0" smtClean="0">
                <a:solidFill>
                  <a:schemeClr val="bg1"/>
                </a:solidFill>
              </a:rPr>
              <a:t> </a:t>
            </a:r>
            <a:r>
              <a:rPr lang="cs-CZ" dirty="0" err="1" smtClean="0">
                <a:solidFill>
                  <a:schemeClr val="bg1"/>
                </a:solidFill>
              </a:rPr>
              <a:t>das</a:t>
            </a:r>
            <a:r>
              <a:rPr lang="cs-CZ" dirty="0" smtClean="0">
                <a:solidFill>
                  <a:schemeClr val="bg1"/>
                </a:solidFill>
              </a:rPr>
              <a:t> </a:t>
            </a:r>
            <a:r>
              <a:rPr lang="cs-CZ" dirty="0" err="1" smtClean="0">
                <a:solidFill>
                  <a:schemeClr val="bg1"/>
                </a:solidFill>
              </a:rPr>
              <a:t>Leseverstehen</a:t>
            </a:r>
            <a:r>
              <a:rPr lang="cs-CZ" dirty="0" smtClean="0">
                <a:solidFill>
                  <a:schemeClr val="bg1"/>
                </a:solidFill>
              </a:rPr>
              <a:t> </a:t>
            </a:r>
            <a:r>
              <a:rPr lang="cs-CZ" dirty="0" err="1" smtClean="0">
                <a:solidFill>
                  <a:schemeClr val="bg1"/>
                </a:solidFill>
              </a:rPr>
              <a:t>üben</a:t>
            </a:r>
            <a:r>
              <a:rPr lang="cs-CZ" dirty="0" smtClean="0">
                <a:solidFill>
                  <a:schemeClr val="bg1"/>
                </a:solidFill>
              </a:rPr>
              <a:t>. </a:t>
            </a:r>
          </a:p>
          <a:p>
            <a:endParaRPr lang="cs-CZ" dirty="0">
              <a:solidFill>
                <a:schemeClr val="bg1"/>
              </a:solidFill>
            </a:endParaRPr>
          </a:p>
        </p:txBody>
      </p:sp>
      <p:sp>
        <p:nvSpPr>
          <p:cNvPr id="4" name="Zástupný symbol pro obsah 3"/>
          <p:cNvSpPr>
            <a:spLocks noGrp="1"/>
          </p:cNvSpPr>
          <p:nvPr>
            <p:ph sz="half" idx="2"/>
          </p:nvPr>
        </p:nvSpPr>
        <p:spPr/>
        <p:txBody>
          <a:bodyPr>
            <a:normAutofit/>
          </a:bodyPr>
          <a:lstStyle/>
          <a:p>
            <a:r>
              <a:rPr lang="cs-CZ" dirty="0">
                <a:solidFill>
                  <a:schemeClr val="bg1"/>
                </a:solidFill>
                <a:hlinkClick r:id="rId3"/>
              </a:rPr>
              <a:t>http://www.kidsnet.at/baum/deutschbaumn.htm</a:t>
            </a:r>
            <a:endParaRPr lang="cs-CZ" dirty="0">
              <a:solidFill>
                <a:schemeClr val="bg1"/>
              </a:solidFill>
            </a:endParaRPr>
          </a:p>
          <a:p>
            <a:pPr marL="0" indent="0">
              <a:buNone/>
            </a:pPr>
            <a:r>
              <a:rPr lang="cs-CZ" dirty="0" smtClean="0">
                <a:solidFill>
                  <a:schemeClr val="bg1"/>
                </a:solidFill>
              </a:rPr>
              <a:t>Man kann </a:t>
            </a:r>
            <a:r>
              <a:rPr lang="cs-CZ" dirty="0" err="1" smtClean="0">
                <a:solidFill>
                  <a:schemeClr val="bg1"/>
                </a:solidFill>
              </a:rPr>
              <a:t>hier</a:t>
            </a:r>
            <a:r>
              <a:rPr lang="cs-CZ" dirty="0" smtClean="0">
                <a:solidFill>
                  <a:schemeClr val="bg1"/>
                </a:solidFill>
              </a:rPr>
              <a:t> </a:t>
            </a:r>
            <a:r>
              <a:rPr lang="cs-CZ" dirty="0" err="1" smtClean="0">
                <a:solidFill>
                  <a:schemeClr val="bg1"/>
                </a:solidFill>
              </a:rPr>
              <a:t>die</a:t>
            </a:r>
            <a:r>
              <a:rPr lang="cs-CZ" dirty="0" smtClean="0">
                <a:solidFill>
                  <a:schemeClr val="bg1"/>
                </a:solidFill>
              </a:rPr>
              <a:t> </a:t>
            </a:r>
            <a:r>
              <a:rPr lang="cs-CZ" dirty="0" err="1" smtClean="0">
                <a:solidFill>
                  <a:schemeClr val="bg1"/>
                </a:solidFill>
              </a:rPr>
              <a:t>deutsche</a:t>
            </a:r>
            <a:r>
              <a:rPr lang="cs-CZ" dirty="0" smtClean="0">
                <a:solidFill>
                  <a:schemeClr val="bg1"/>
                </a:solidFill>
              </a:rPr>
              <a:t> </a:t>
            </a:r>
            <a:r>
              <a:rPr lang="cs-CZ" dirty="0" err="1" smtClean="0">
                <a:solidFill>
                  <a:schemeClr val="bg1"/>
                </a:solidFill>
              </a:rPr>
              <a:t>Grammatik</a:t>
            </a:r>
            <a:r>
              <a:rPr lang="cs-CZ" dirty="0" smtClean="0">
                <a:solidFill>
                  <a:schemeClr val="bg1"/>
                </a:solidFill>
              </a:rPr>
              <a:t> </a:t>
            </a:r>
            <a:r>
              <a:rPr lang="cs-CZ" dirty="0" err="1" smtClean="0">
                <a:solidFill>
                  <a:schemeClr val="bg1"/>
                </a:solidFill>
              </a:rPr>
              <a:t>und</a:t>
            </a:r>
            <a:r>
              <a:rPr lang="cs-CZ" dirty="0" smtClean="0">
                <a:solidFill>
                  <a:schemeClr val="bg1"/>
                </a:solidFill>
              </a:rPr>
              <a:t> </a:t>
            </a:r>
            <a:r>
              <a:rPr lang="cs-CZ" dirty="0" err="1" smtClean="0">
                <a:solidFill>
                  <a:schemeClr val="bg1"/>
                </a:solidFill>
              </a:rPr>
              <a:t>Rechtschreibung</a:t>
            </a:r>
            <a:r>
              <a:rPr lang="cs-CZ" dirty="0" smtClean="0">
                <a:solidFill>
                  <a:schemeClr val="bg1"/>
                </a:solidFill>
              </a:rPr>
              <a:t> </a:t>
            </a:r>
            <a:r>
              <a:rPr lang="cs-CZ" dirty="0" err="1" smtClean="0">
                <a:solidFill>
                  <a:schemeClr val="bg1"/>
                </a:solidFill>
              </a:rPr>
              <a:t>üben</a:t>
            </a:r>
            <a:r>
              <a:rPr lang="cs-CZ" dirty="0" smtClean="0">
                <a:solidFill>
                  <a:schemeClr val="bg1"/>
                </a:solidFill>
              </a:rPr>
              <a:t>.</a:t>
            </a:r>
          </a:p>
          <a:p>
            <a:pPr marL="0" indent="0">
              <a:buNone/>
            </a:pPr>
            <a:r>
              <a:rPr lang="cs-CZ" dirty="0" smtClean="0">
                <a:solidFill>
                  <a:schemeClr val="bg1"/>
                </a:solidFill>
              </a:rPr>
              <a:t> </a:t>
            </a:r>
            <a:r>
              <a:rPr lang="de-DE" u="sng" dirty="0">
                <a:hlinkClick r:id="rId4"/>
              </a:rPr>
              <a:t>http://</a:t>
            </a:r>
            <a:r>
              <a:rPr lang="de-DE" u="sng" dirty="0" smtClean="0">
                <a:hlinkClick r:id="rId4"/>
              </a:rPr>
              <a:t>www.homepage.bnv-bamberg.de/deutsch-interaktiv/</a:t>
            </a:r>
            <a:endParaRPr lang="cs-CZ" dirty="0"/>
          </a:p>
          <a:p>
            <a:pPr marL="0" indent="0">
              <a:buNone/>
            </a:pPr>
            <a:r>
              <a:rPr lang="cs-CZ" sz="2400" dirty="0" smtClean="0">
                <a:solidFill>
                  <a:schemeClr val="bg1"/>
                </a:solidFill>
                <a:latin typeface="Calibri (Základní text)"/>
              </a:rPr>
              <a:t>Die </a:t>
            </a:r>
            <a:r>
              <a:rPr lang="cs-CZ" sz="2400" dirty="0" err="1" smtClean="0">
                <a:solidFill>
                  <a:schemeClr val="bg1"/>
                </a:solidFill>
                <a:latin typeface="Calibri (Základní text)"/>
              </a:rPr>
              <a:t>Seite</a:t>
            </a:r>
            <a:r>
              <a:rPr lang="cs-CZ" sz="2400" dirty="0" smtClean="0">
                <a:solidFill>
                  <a:schemeClr val="bg1"/>
                </a:solidFill>
                <a:latin typeface="Calibri (Základní text)"/>
              </a:rPr>
              <a:t> </a:t>
            </a:r>
            <a:r>
              <a:rPr lang="cs-CZ" sz="2400" dirty="0" err="1" smtClean="0">
                <a:solidFill>
                  <a:schemeClr val="bg1"/>
                </a:solidFill>
                <a:latin typeface="Calibri (Základní text)"/>
              </a:rPr>
              <a:t>nennt</a:t>
            </a:r>
            <a:r>
              <a:rPr lang="cs-CZ" sz="2400" dirty="0" smtClean="0">
                <a:solidFill>
                  <a:schemeClr val="bg1"/>
                </a:solidFill>
                <a:latin typeface="Calibri (Základní text)"/>
              </a:rPr>
              <a:t> </a:t>
            </a:r>
            <a:r>
              <a:rPr lang="cs-CZ" sz="2400" dirty="0" err="1" smtClean="0">
                <a:solidFill>
                  <a:schemeClr val="bg1"/>
                </a:solidFill>
                <a:latin typeface="Calibri (Základní text)"/>
              </a:rPr>
              <a:t>sich</a:t>
            </a:r>
            <a:r>
              <a:rPr lang="cs-CZ" sz="2400" dirty="0" smtClean="0">
                <a:solidFill>
                  <a:schemeClr val="bg1"/>
                </a:solidFill>
                <a:latin typeface="Calibri (Základní text)"/>
              </a:rPr>
              <a:t> </a:t>
            </a:r>
            <a:r>
              <a:rPr lang="cs-CZ" sz="2400" b="1" dirty="0" err="1" smtClean="0">
                <a:solidFill>
                  <a:schemeClr val="bg1"/>
                </a:solidFill>
                <a:latin typeface="Calibri (Základní text)"/>
              </a:rPr>
              <a:t>Deutsch</a:t>
            </a:r>
            <a:r>
              <a:rPr lang="cs-CZ" sz="2400" b="1" dirty="0" smtClean="0">
                <a:solidFill>
                  <a:schemeClr val="bg1"/>
                </a:solidFill>
                <a:latin typeface="Calibri (Základní text)"/>
              </a:rPr>
              <a:t> Interaktiv</a:t>
            </a:r>
            <a:r>
              <a:rPr lang="cs-CZ" sz="2400" dirty="0" smtClean="0">
                <a:solidFill>
                  <a:schemeClr val="bg1"/>
                </a:solidFill>
                <a:latin typeface="Calibri (Základní text)"/>
              </a:rPr>
              <a:t>. Es </a:t>
            </a:r>
            <a:r>
              <a:rPr lang="cs-CZ" sz="2400" dirty="0" err="1" smtClean="0">
                <a:solidFill>
                  <a:schemeClr val="bg1"/>
                </a:solidFill>
                <a:latin typeface="Calibri (Základní text)"/>
              </a:rPr>
              <a:t>gibt</a:t>
            </a:r>
            <a:r>
              <a:rPr lang="cs-CZ" sz="2400" dirty="0" smtClean="0">
                <a:solidFill>
                  <a:schemeClr val="bg1"/>
                </a:solidFill>
                <a:latin typeface="Calibri (Základní text)"/>
              </a:rPr>
              <a:t> </a:t>
            </a:r>
            <a:r>
              <a:rPr lang="cs-CZ" altLang="cs-CZ" sz="2400" dirty="0" err="1" smtClean="0">
                <a:solidFill>
                  <a:schemeClr val="bg1"/>
                </a:solidFill>
                <a:latin typeface="Calibri (Základní text)"/>
              </a:rPr>
              <a:t>Übungen</a:t>
            </a:r>
            <a:r>
              <a:rPr lang="cs-CZ" altLang="cs-CZ" sz="2400" dirty="0" smtClean="0">
                <a:solidFill>
                  <a:schemeClr val="bg1"/>
                </a:solidFill>
                <a:latin typeface="Calibri (Základní text)"/>
              </a:rPr>
              <a:t> </a:t>
            </a:r>
            <a:r>
              <a:rPr lang="cs-CZ" altLang="cs-CZ" sz="2400" dirty="0" err="1" smtClean="0">
                <a:solidFill>
                  <a:schemeClr val="bg1"/>
                </a:solidFill>
                <a:latin typeface="Calibri (Základní text)"/>
              </a:rPr>
              <a:t>zur</a:t>
            </a:r>
            <a:r>
              <a:rPr lang="cs-CZ" altLang="cs-CZ" sz="2400" dirty="0" smtClean="0">
                <a:solidFill>
                  <a:schemeClr val="bg1"/>
                </a:solidFill>
                <a:latin typeface="Calibri (Základní text)"/>
              </a:rPr>
              <a:t>  </a:t>
            </a:r>
          </a:p>
          <a:p>
            <a:pPr marL="0" lvl="0" indent="0">
              <a:buNone/>
            </a:pPr>
            <a:r>
              <a:rPr lang="cs-CZ" altLang="cs-CZ" sz="2400" dirty="0" err="1" smtClean="0">
                <a:solidFill>
                  <a:schemeClr val="bg1"/>
                </a:solidFill>
                <a:latin typeface="Calibri (Základní text)"/>
              </a:rPr>
              <a:t>Selbstkontrolle</a:t>
            </a:r>
            <a:r>
              <a:rPr lang="cs-CZ" altLang="cs-CZ" sz="2400" dirty="0" smtClean="0">
                <a:solidFill>
                  <a:schemeClr val="bg1"/>
                </a:solidFill>
                <a:latin typeface="Calibri (Základní text)"/>
              </a:rPr>
              <a:t> </a:t>
            </a:r>
            <a:r>
              <a:rPr lang="cs-CZ" altLang="cs-CZ" sz="2400" dirty="0" err="1">
                <a:solidFill>
                  <a:schemeClr val="bg1"/>
                </a:solidFill>
                <a:latin typeface="Calibri (Základní text)"/>
              </a:rPr>
              <a:t>und</a:t>
            </a:r>
            <a:r>
              <a:rPr lang="cs-CZ" altLang="cs-CZ" sz="2400" dirty="0">
                <a:solidFill>
                  <a:schemeClr val="bg1"/>
                </a:solidFill>
                <a:latin typeface="Calibri (Základní text)"/>
              </a:rPr>
              <a:t> </a:t>
            </a:r>
            <a:r>
              <a:rPr lang="cs-CZ" altLang="cs-CZ" sz="2400" dirty="0" err="1" smtClean="0">
                <a:solidFill>
                  <a:schemeClr val="bg1"/>
                </a:solidFill>
                <a:latin typeface="Calibri (Základní text)"/>
              </a:rPr>
              <a:t>Lernmaterialien</a:t>
            </a:r>
            <a:r>
              <a:rPr lang="cs-CZ" altLang="cs-CZ" sz="2400" dirty="0" smtClean="0">
                <a:solidFill>
                  <a:schemeClr val="bg1"/>
                </a:solidFill>
                <a:latin typeface="Calibri (Základní text)"/>
              </a:rPr>
              <a:t>.</a:t>
            </a:r>
            <a:endParaRPr lang="cs-CZ" altLang="cs-CZ" sz="2400" dirty="0">
              <a:solidFill>
                <a:schemeClr val="bg1"/>
              </a:solidFill>
              <a:latin typeface="Calibri (Základní text)"/>
            </a:endParaRPr>
          </a:p>
          <a:p>
            <a:pPr marL="0" indent="0">
              <a:buNone/>
            </a:pPr>
            <a:endParaRPr lang="cs-CZ" sz="2400" dirty="0" smtClean="0">
              <a:solidFill>
                <a:schemeClr val="bg1"/>
              </a:solidFill>
            </a:endParaRPr>
          </a:p>
          <a:p>
            <a:pPr marL="0" indent="0">
              <a:buNone/>
            </a:pPr>
            <a:endParaRPr lang="cs-CZ" dirty="0">
              <a:solidFill>
                <a:schemeClr val="bg1"/>
              </a:solidFill>
            </a:endParaRPr>
          </a:p>
          <a:p>
            <a:pPr marL="0" indent="0">
              <a:buNone/>
            </a:pPr>
            <a:endParaRPr lang="cs-CZ" dirty="0" smtClean="0">
              <a:solidFill>
                <a:schemeClr val="bg1"/>
              </a:solidFill>
            </a:endParaRPr>
          </a:p>
          <a:p>
            <a:pPr marL="0" indent="0">
              <a:buNone/>
            </a:pPr>
            <a:endParaRPr lang="cs-CZ" dirty="0" smtClean="0">
              <a:solidFill>
                <a:schemeClr val="bg1"/>
              </a:solidFill>
            </a:endParaRPr>
          </a:p>
        </p:txBody>
      </p:sp>
    </p:spTree>
    <p:extLst>
      <p:ext uri="{BB962C8B-B14F-4D97-AF65-F5344CB8AC3E}">
        <p14:creationId xmlns:p14="http://schemas.microsoft.com/office/powerpoint/2010/main" val="669238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4">
              <a:lumMod val="40000"/>
              <a:lumOff val="60000"/>
            </a:schemeClr>
          </a:solidFill>
        </p:spPr>
        <p:txBody>
          <a:bodyPr>
            <a:normAutofit/>
          </a:bodyPr>
          <a:lstStyle/>
          <a:p>
            <a:r>
              <a:rPr lang="cs-CZ" sz="5400" b="1" dirty="0" err="1">
                <a:solidFill>
                  <a:schemeClr val="bg1"/>
                </a:solidFill>
                <a:latin typeface="+mn-lt"/>
              </a:rPr>
              <a:t>Lernmaterialien</a:t>
            </a:r>
            <a:endParaRPr lang="cs-CZ" sz="5400" dirty="0">
              <a:latin typeface="+mn-lt"/>
            </a:endParaRPr>
          </a:p>
        </p:txBody>
      </p:sp>
      <p:sp>
        <p:nvSpPr>
          <p:cNvPr id="3" name="Zástupný symbol pro obsah 2"/>
          <p:cNvSpPr>
            <a:spLocks noGrp="1"/>
          </p:cNvSpPr>
          <p:nvPr>
            <p:ph sz="half" idx="1"/>
          </p:nvPr>
        </p:nvSpPr>
        <p:spPr/>
        <p:txBody>
          <a:bodyPr>
            <a:normAutofit/>
          </a:bodyPr>
          <a:lstStyle/>
          <a:p>
            <a:r>
              <a:rPr lang="cs-CZ" sz="2400" dirty="0" smtClean="0">
                <a:solidFill>
                  <a:schemeClr val="bg1"/>
                </a:solidFill>
                <a:hlinkClick r:id="rId2"/>
              </a:rPr>
              <a:t>http</a:t>
            </a:r>
            <a:r>
              <a:rPr lang="cs-CZ" sz="2400" dirty="0">
                <a:solidFill>
                  <a:schemeClr val="bg1"/>
                </a:solidFill>
                <a:hlinkClick r:id="rId2"/>
              </a:rPr>
              <a:t>://www.telc.net/pruefungsteilnehmende/sprachpruefungen/filter.html</a:t>
            </a:r>
          </a:p>
          <a:p>
            <a:r>
              <a:rPr lang="cs-CZ" sz="2400" dirty="0" smtClean="0">
                <a:solidFill>
                  <a:schemeClr val="bg1"/>
                </a:solidFill>
                <a:hlinkClick r:id="rId2"/>
              </a:rPr>
              <a:t>http</a:t>
            </a:r>
            <a:r>
              <a:rPr lang="cs-CZ" sz="2400" dirty="0">
                <a:solidFill>
                  <a:schemeClr val="bg1"/>
                </a:solidFill>
                <a:hlinkClick r:id="rId2"/>
              </a:rPr>
              <a:t>://</a:t>
            </a:r>
            <a:r>
              <a:rPr lang="cs-CZ" sz="2400" dirty="0" smtClean="0">
                <a:solidFill>
                  <a:schemeClr val="bg1"/>
                </a:solidFill>
                <a:hlinkClick r:id="rId2"/>
              </a:rPr>
              <a:t>www.telc.net/pruefungsteilnehmende/sprachpruefungen/pruefungen/detail/telc-deutsch-a1.html#t=2</a:t>
            </a:r>
            <a:endParaRPr lang="cs-CZ" sz="2400" dirty="0" smtClean="0">
              <a:solidFill>
                <a:schemeClr val="bg1"/>
              </a:solidFill>
            </a:endParaRPr>
          </a:p>
          <a:p>
            <a:r>
              <a:rPr lang="cs-CZ" sz="2400" dirty="0" err="1" smtClean="0">
                <a:solidFill>
                  <a:schemeClr val="bg1"/>
                </a:solidFill>
              </a:rPr>
              <a:t>Wenn</a:t>
            </a:r>
            <a:r>
              <a:rPr lang="cs-CZ" sz="2400" dirty="0" smtClean="0">
                <a:solidFill>
                  <a:schemeClr val="bg1"/>
                </a:solidFill>
              </a:rPr>
              <a:t> man </a:t>
            </a:r>
            <a:r>
              <a:rPr lang="cs-CZ" sz="2400" dirty="0" err="1" smtClean="0">
                <a:solidFill>
                  <a:schemeClr val="bg1"/>
                </a:solidFill>
              </a:rPr>
              <a:t>eine</a:t>
            </a:r>
            <a:r>
              <a:rPr lang="cs-CZ" sz="2400" dirty="0" smtClean="0">
                <a:solidFill>
                  <a:schemeClr val="bg1"/>
                </a:solidFill>
              </a:rPr>
              <a:t> </a:t>
            </a:r>
            <a:r>
              <a:rPr lang="cs-CZ" sz="2400" dirty="0" err="1" smtClean="0">
                <a:solidFill>
                  <a:schemeClr val="bg1"/>
                </a:solidFill>
              </a:rPr>
              <a:t>Prüfung</a:t>
            </a:r>
            <a:r>
              <a:rPr lang="cs-CZ" sz="2400" dirty="0" smtClean="0">
                <a:solidFill>
                  <a:schemeClr val="bg1"/>
                </a:solidFill>
              </a:rPr>
              <a:t> </a:t>
            </a:r>
            <a:r>
              <a:rPr lang="cs-CZ" sz="2400" dirty="0" err="1" smtClean="0">
                <a:solidFill>
                  <a:schemeClr val="bg1"/>
                </a:solidFill>
              </a:rPr>
              <a:t>auf</a:t>
            </a:r>
            <a:r>
              <a:rPr lang="cs-CZ" sz="2400" dirty="0" smtClean="0">
                <a:solidFill>
                  <a:schemeClr val="bg1"/>
                </a:solidFill>
              </a:rPr>
              <a:t> </a:t>
            </a:r>
            <a:r>
              <a:rPr lang="cs-CZ" sz="2400" dirty="0" err="1" smtClean="0">
                <a:solidFill>
                  <a:schemeClr val="bg1"/>
                </a:solidFill>
              </a:rPr>
              <a:t>Deutsch</a:t>
            </a:r>
            <a:r>
              <a:rPr lang="cs-CZ" sz="2400" dirty="0" smtClean="0">
                <a:solidFill>
                  <a:schemeClr val="bg1"/>
                </a:solidFill>
              </a:rPr>
              <a:t>, </a:t>
            </a:r>
            <a:r>
              <a:rPr lang="cs-CZ" sz="2400" dirty="0" err="1" smtClean="0">
                <a:solidFill>
                  <a:schemeClr val="bg1"/>
                </a:solidFill>
              </a:rPr>
              <a:t>Englisch</a:t>
            </a:r>
            <a:r>
              <a:rPr lang="cs-CZ" sz="2400" dirty="0" smtClean="0">
                <a:solidFill>
                  <a:schemeClr val="bg1"/>
                </a:solidFill>
              </a:rPr>
              <a:t>, </a:t>
            </a:r>
            <a:r>
              <a:rPr lang="cs-CZ" sz="2400" dirty="0" err="1" smtClean="0">
                <a:solidFill>
                  <a:schemeClr val="bg1"/>
                </a:solidFill>
              </a:rPr>
              <a:t>Spanisch</a:t>
            </a:r>
            <a:r>
              <a:rPr lang="cs-CZ" sz="2400" dirty="0" smtClean="0">
                <a:solidFill>
                  <a:schemeClr val="bg1"/>
                </a:solidFill>
              </a:rPr>
              <a:t>, </a:t>
            </a:r>
            <a:r>
              <a:rPr lang="cs-CZ" sz="2400" dirty="0" err="1" smtClean="0">
                <a:solidFill>
                  <a:schemeClr val="bg1"/>
                </a:solidFill>
              </a:rPr>
              <a:t>Russisch</a:t>
            </a:r>
            <a:r>
              <a:rPr lang="cs-CZ" sz="2400" dirty="0" smtClean="0">
                <a:solidFill>
                  <a:schemeClr val="bg1"/>
                </a:solidFill>
              </a:rPr>
              <a:t> oder </a:t>
            </a:r>
            <a:r>
              <a:rPr lang="cs-CZ" sz="2400" dirty="0" err="1" smtClean="0">
                <a:solidFill>
                  <a:schemeClr val="bg1"/>
                </a:solidFill>
              </a:rPr>
              <a:t>Französisch</a:t>
            </a:r>
            <a:r>
              <a:rPr lang="cs-CZ" sz="2400" dirty="0" smtClean="0">
                <a:solidFill>
                  <a:schemeClr val="bg1"/>
                </a:solidFill>
              </a:rPr>
              <a:t> machen </a:t>
            </a:r>
            <a:r>
              <a:rPr lang="cs-CZ" sz="2400" dirty="0" err="1" smtClean="0">
                <a:solidFill>
                  <a:schemeClr val="bg1"/>
                </a:solidFill>
              </a:rPr>
              <a:t>will</a:t>
            </a:r>
            <a:r>
              <a:rPr lang="cs-CZ" sz="2400" dirty="0" smtClean="0">
                <a:solidFill>
                  <a:schemeClr val="bg1"/>
                </a:solidFill>
              </a:rPr>
              <a:t>, kann man </a:t>
            </a:r>
            <a:r>
              <a:rPr lang="cs-CZ" sz="2400" dirty="0" err="1" smtClean="0">
                <a:solidFill>
                  <a:schemeClr val="bg1"/>
                </a:solidFill>
              </a:rPr>
              <a:t>auf</a:t>
            </a:r>
            <a:r>
              <a:rPr lang="cs-CZ" sz="2400" dirty="0" smtClean="0">
                <a:solidFill>
                  <a:schemeClr val="bg1"/>
                </a:solidFill>
              </a:rPr>
              <a:t> </a:t>
            </a:r>
            <a:r>
              <a:rPr lang="cs-CZ" sz="2400" dirty="0" err="1" smtClean="0">
                <a:solidFill>
                  <a:schemeClr val="bg1"/>
                </a:solidFill>
              </a:rPr>
              <a:t>die</a:t>
            </a:r>
            <a:r>
              <a:rPr lang="cs-CZ" sz="2400" dirty="0" smtClean="0">
                <a:solidFill>
                  <a:schemeClr val="bg1"/>
                </a:solidFill>
              </a:rPr>
              <a:t> </a:t>
            </a:r>
            <a:r>
              <a:rPr lang="cs-CZ" sz="2400" dirty="0" err="1" smtClean="0">
                <a:solidFill>
                  <a:schemeClr val="bg1"/>
                </a:solidFill>
              </a:rPr>
              <a:t>Seite</a:t>
            </a:r>
            <a:r>
              <a:rPr lang="cs-CZ" sz="2400" dirty="0" smtClean="0">
                <a:solidFill>
                  <a:schemeClr val="bg1"/>
                </a:solidFill>
              </a:rPr>
              <a:t> </a:t>
            </a:r>
            <a:r>
              <a:rPr lang="cs-CZ" sz="2400" dirty="0" err="1" smtClean="0">
                <a:solidFill>
                  <a:schemeClr val="bg1"/>
                </a:solidFill>
              </a:rPr>
              <a:t>gehen</a:t>
            </a:r>
            <a:r>
              <a:rPr lang="cs-CZ" sz="2400" dirty="0" smtClean="0">
                <a:solidFill>
                  <a:schemeClr val="bg1"/>
                </a:solidFill>
              </a:rPr>
              <a:t> </a:t>
            </a:r>
            <a:r>
              <a:rPr lang="cs-CZ" sz="2400" dirty="0" err="1" smtClean="0">
                <a:solidFill>
                  <a:schemeClr val="bg1"/>
                </a:solidFill>
              </a:rPr>
              <a:t>und</a:t>
            </a:r>
            <a:r>
              <a:rPr lang="cs-CZ" sz="2400" dirty="0" smtClean="0">
                <a:solidFill>
                  <a:schemeClr val="bg1"/>
                </a:solidFill>
              </a:rPr>
              <a:t> </a:t>
            </a:r>
            <a:r>
              <a:rPr lang="cs-CZ" sz="2400" dirty="0" err="1" smtClean="0">
                <a:solidFill>
                  <a:schemeClr val="bg1"/>
                </a:solidFill>
              </a:rPr>
              <a:t>für</a:t>
            </a:r>
            <a:r>
              <a:rPr lang="cs-CZ" sz="2400" dirty="0">
                <a:solidFill>
                  <a:schemeClr val="bg1"/>
                </a:solidFill>
              </a:rPr>
              <a:t> </a:t>
            </a:r>
            <a:r>
              <a:rPr lang="cs-CZ" sz="2400" dirty="0" err="1" smtClean="0">
                <a:solidFill>
                  <a:schemeClr val="bg1"/>
                </a:solidFill>
              </a:rPr>
              <a:t>sich</a:t>
            </a:r>
            <a:r>
              <a:rPr lang="cs-CZ" sz="2400" dirty="0" smtClean="0">
                <a:solidFill>
                  <a:schemeClr val="bg1"/>
                </a:solidFill>
              </a:rPr>
              <a:t> </a:t>
            </a:r>
            <a:r>
              <a:rPr lang="cs-CZ" sz="2400" dirty="0" err="1" smtClean="0">
                <a:solidFill>
                  <a:schemeClr val="bg1"/>
                </a:solidFill>
              </a:rPr>
              <a:t>selbst</a:t>
            </a:r>
            <a:r>
              <a:rPr lang="cs-CZ" sz="2400" dirty="0" smtClean="0">
                <a:solidFill>
                  <a:schemeClr val="bg1"/>
                </a:solidFill>
              </a:rPr>
              <a:t> </a:t>
            </a:r>
            <a:r>
              <a:rPr lang="cs-CZ" sz="2400" dirty="0" err="1" smtClean="0">
                <a:solidFill>
                  <a:schemeClr val="bg1"/>
                </a:solidFill>
              </a:rPr>
              <a:t>das</a:t>
            </a:r>
            <a:r>
              <a:rPr lang="cs-CZ" sz="2400" dirty="0" smtClean="0">
                <a:solidFill>
                  <a:schemeClr val="bg1"/>
                </a:solidFill>
              </a:rPr>
              <a:t> </a:t>
            </a:r>
            <a:r>
              <a:rPr lang="cs-CZ" sz="2400" dirty="0" err="1" smtClean="0">
                <a:solidFill>
                  <a:schemeClr val="bg1"/>
                </a:solidFill>
              </a:rPr>
              <a:t>Niveau</a:t>
            </a:r>
            <a:r>
              <a:rPr lang="cs-CZ" sz="2400" dirty="0" smtClean="0">
                <a:solidFill>
                  <a:schemeClr val="bg1"/>
                </a:solidFill>
              </a:rPr>
              <a:t> A1, A2, B1, B2, C1 oder C2 </a:t>
            </a:r>
            <a:r>
              <a:rPr lang="cs-CZ" sz="2400" dirty="0" err="1" smtClean="0">
                <a:solidFill>
                  <a:schemeClr val="bg1"/>
                </a:solidFill>
              </a:rPr>
              <a:t>auswählen</a:t>
            </a:r>
            <a:r>
              <a:rPr lang="cs-CZ" sz="2400" dirty="0" smtClean="0">
                <a:solidFill>
                  <a:schemeClr val="bg1"/>
                </a:solidFill>
              </a:rPr>
              <a:t>.</a:t>
            </a:r>
            <a:endParaRPr lang="cs-CZ" sz="2400" dirty="0">
              <a:solidFill>
                <a:schemeClr val="bg1"/>
              </a:solidFill>
            </a:endParaRPr>
          </a:p>
        </p:txBody>
      </p:sp>
      <p:sp>
        <p:nvSpPr>
          <p:cNvPr id="4" name="Zástupný symbol pro obsah 3"/>
          <p:cNvSpPr>
            <a:spLocks noGrp="1"/>
          </p:cNvSpPr>
          <p:nvPr>
            <p:ph sz="half" idx="2"/>
          </p:nvPr>
        </p:nvSpPr>
        <p:spPr/>
        <p:txBody>
          <a:bodyPr/>
          <a:lstStyle/>
          <a:p>
            <a:r>
              <a:rPr lang="cs-CZ" dirty="0">
                <a:hlinkClick r:id="rId3"/>
              </a:rPr>
              <a:t>https://</a:t>
            </a:r>
            <a:r>
              <a:rPr lang="cs-CZ" dirty="0" smtClean="0">
                <a:hlinkClick r:id="rId3"/>
              </a:rPr>
              <a:t>www.hueber.de/seite/downloads_raetsel_daf</a:t>
            </a:r>
            <a:endParaRPr lang="cs-CZ" dirty="0" smtClean="0"/>
          </a:p>
          <a:p>
            <a:r>
              <a:rPr lang="cs-CZ" sz="2400" dirty="0" err="1" smtClean="0">
                <a:solidFill>
                  <a:schemeClr val="bg1"/>
                </a:solidFill>
              </a:rPr>
              <a:t>Auf</a:t>
            </a:r>
            <a:r>
              <a:rPr lang="cs-CZ" sz="2400" dirty="0" smtClean="0">
                <a:solidFill>
                  <a:schemeClr val="bg1"/>
                </a:solidFill>
              </a:rPr>
              <a:t> </a:t>
            </a:r>
            <a:r>
              <a:rPr lang="cs-CZ" sz="2400" dirty="0" err="1" smtClean="0">
                <a:solidFill>
                  <a:schemeClr val="bg1"/>
                </a:solidFill>
              </a:rPr>
              <a:t>dieser</a:t>
            </a:r>
            <a:r>
              <a:rPr lang="cs-CZ" sz="2400" dirty="0" smtClean="0">
                <a:solidFill>
                  <a:schemeClr val="bg1"/>
                </a:solidFill>
              </a:rPr>
              <a:t> </a:t>
            </a:r>
            <a:r>
              <a:rPr lang="cs-CZ" sz="2400" dirty="0" err="1" smtClean="0">
                <a:solidFill>
                  <a:schemeClr val="bg1"/>
                </a:solidFill>
              </a:rPr>
              <a:t>Seite</a:t>
            </a:r>
            <a:r>
              <a:rPr lang="cs-CZ" sz="2400" dirty="0" smtClean="0">
                <a:solidFill>
                  <a:schemeClr val="bg1"/>
                </a:solidFill>
              </a:rPr>
              <a:t> kann man </a:t>
            </a:r>
            <a:r>
              <a:rPr lang="cs-CZ" sz="2400" dirty="0" err="1" smtClean="0">
                <a:solidFill>
                  <a:schemeClr val="bg1"/>
                </a:solidFill>
              </a:rPr>
              <a:t>viele</a:t>
            </a:r>
            <a:r>
              <a:rPr lang="cs-CZ" sz="2400" dirty="0" smtClean="0">
                <a:solidFill>
                  <a:schemeClr val="bg1"/>
                </a:solidFill>
              </a:rPr>
              <a:t> </a:t>
            </a:r>
            <a:r>
              <a:rPr lang="cs-CZ" sz="2400" dirty="0" err="1" smtClean="0">
                <a:solidFill>
                  <a:schemeClr val="bg1"/>
                </a:solidFill>
              </a:rPr>
              <a:t>Einstufungsteste</a:t>
            </a:r>
            <a:r>
              <a:rPr lang="cs-CZ" sz="2400" dirty="0" smtClean="0">
                <a:solidFill>
                  <a:schemeClr val="bg1"/>
                </a:solidFill>
              </a:rPr>
              <a:t>, </a:t>
            </a:r>
            <a:r>
              <a:rPr lang="cs-CZ" sz="2400" dirty="0" err="1" smtClean="0">
                <a:solidFill>
                  <a:schemeClr val="bg1"/>
                </a:solidFill>
              </a:rPr>
              <a:t>Methodik</a:t>
            </a:r>
            <a:r>
              <a:rPr lang="cs-CZ" sz="2400" dirty="0" smtClean="0">
                <a:solidFill>
                  <a:schemeClr val="bg1"/>
                </a:solidFill>
              </a:rPr>
              <a:t> </a:t>
            </a:r>
            <a:r>
              <a:rPr lang="cs-CZ" sz="2400" dirty="0" err="1" smtClean="0">
                <a:solidFill>
                  <a:schemeClr val="bg1"/>
                </a:solidFill>
              </a:rPr>
              <a:t>und</a:t>
            </a:r>
            <a:r>
              <a:rPr lang="cs-CZ" sz="2400" dirty="0" smtClean="0">
                <a:solidFill>
                  <a:schemeClr val="bg1"/>
                </a:solidFill>
              </a:rPr>
              <a:t> Didaktik, </a:t>
            </a:r>
            <a:r>
              <a:rPr lang="cs-CZ" sz="2400" dirty="0" err="1" smtClean="0">
                <a:solidFill>
                  <a:schemeClr val="bg1"/>
                </a:solidFill>
              </a:rPr>
              <a:t>Spiele</a:t>
            </a:r>
            <a:r>
              <a:rPr lang="cs-CZ" sz="2400" dirty="0" smtClean="0">
                <a:solidFill>
                  <a:schemeClr val="bg1"/>
                </a:solidFill>
              </a:rPr>
              <a:t>, </a:t>
            </a:r>
            <a:r>
              <a:rPr lang="cs-CZ" sz="2400" dirty="0" err="1" smtClean="0">
                <a:solidFill>
                  <a:schemeClr val="bg1"/>
                </a:solidFill>
              </a:rPr>
              <a:t>Übungen</a:t>
            </a:r>
            <a:r>
              <a:rPr lang="cs-CZ" sz="2400" dirty="0" smtClean="0">
                <a:solidFill>
                  <a:schemeClr val="bg1"/>
                </a:solidFill>
              </a:rPr>
              <a:t>, </a:t>
            </a:r>
            <a:r>
              <a:rPr lang="cs-CZ" sz="2400" dirty="0" err="1" smtClean="0">
                <a:solidFill>
                  <a:schemeClr val="bg1"/>
                </a:solidFill>
              </a:rPr>
              <a:t>Lesetexte</a:t>
            </a:r>
            <a:r>
              <a:rPr lang="cs-CZ" sz="2400" dirty="0" smtClean="0">
                <a:solidFill>
                  <a:schemeClr val="bg1"/>
                </a:solidFill>
              </a:rPr>
              <a:t> </a:t>
            </a:r>
            <a:r>
              <a:rPr lang="cs-CZ" sz="2400" dirty="0" err="1" smtClean="0">
                <a:solidFill>
                  <a:schemeClr val="bg1"/>
                </a:solidFill>
              </a:rPr>
              <a:t>und</a:t>
            </a:r>
            <a:r>
              <a:rPr lang="cs-CZ" sz="2400" dirty="0" smtClean="0">
                <a:solidFill>
                  <a:schemeClr val="bg1"/>
                </a:solidFill>
              </a:rPr>
              <a:t> </a:t>
            </a:r>
            <a:r>
              <a:rPr lang="cs-CZ" sz="2400" dirty="0" err="1" smtClean="0">
                <a:solidFill>
                  <a:schemeClr val="bg1"/>
                </a:solidFill>
              </a:rPr>
              <a:t>Rätsel</a:t>
            </a:r>
            <a:r>
              <a:rPr lang="cs-CZ" sz="2400" dirty="0" smtClean="0">
                <a:solidFill>
                  <a:schemeClr val="bg1"/>
                </a:solidFill>
              </a:rPr>
              <a:t> </a:t>
            </a:r>
            <a:r>
              <a:rPr lang="cs-CZ" sz="2400" dirty="0" err="1" smtClean="0">
                <a:solidFill>
                  <a:schemeClr val="bg1"/>
                </a:solidFill>
              </a:rPr>
              <a:t>finden</a:t>
            </a:r>
            <a:r>
              <a:rPr lang="cs-CZ" sz="2400" dirty="0" smtClean="0">
                <a:solidFill>
                  <a:schemeClr val="bg1"/>
                </a:solidFill>
              </a:rPr>
              <a:t>. </a:t>
            </a:r>
          </a:p>
          <a:p>
            <a:r>
              <a:rPr lang="cs-CZ" sz="2400" dirty="0" smtClean="0">
                <a:solidFill>
                  <a:schemeClr val="bg1"/>
                </a:solidFill>
              </a:rPr>
              <a:t>Von dem </a:t>
            </a:r>
            <a:r>
              <a:rPr lang="cs-CZ" sz="2400" dirty="0" err="1" smtClean="0">
                <a:solidFill>
                  <a:schemeClr val="bg1"/>
                </a:solidFill>
              </a:rPr>
              <a:t>Verlag</a:t>
            </a:r>
            <a:r>
              <a:rPr lang="cs-CZ" sz="2400" dirty="0" smtClean="0">
                <a:solidFill>
                  <a:schemeClr val="bg1"/>
                </a:solidFill>
              </a:rPr>
              <a:t> </a:t>
            </a:r>
            <a:r>
              <a:rPr lang="cs-CZ" sz="2400" dirty="0" err="1" smtClean="0">
                <a:solidFill>
                  <a:schemeClr val="bg1"/>
                </a:solidFill>
              </a:rPr>
              <a:t>Hueber</a:t>
            </a:r>
            <a:r>
              <a:rPr lang="cs-CZ" sz="2400" dirty="0" smtClean="0">
                <a:solidFill>
                  <a:schemeClr val="bg1"/>
                </a:solidFill>
              </a:rPr>
              <a:t> </a:t>
            </a:r>
            <a:r>
              <a:rPr lang="cs-CZ" sz="2400" dirty="0" err="1" smtClean="0">
                <a:solidFill>
                  <a:schemeClr val="bg1"/>
                </a:solidFill>
              </a:rPr>
              <a:t>haben</a:t>
            </a:r>
            <a:r>
              <a:rPr lang="cs-CZ" sz="2400" dirty="0" smtClean="0">
                <a:solidFill>
                  <a:schemeClr val="bg1"/>
                </a:solidFill>
              </a:rPr>
              <a:t> </a:t>
            </a:r>
            <a:r>
              <a:rPr lang="cs-CZ" sz="2400" dirty="0" err="1" smtClean="0">
                <a:solidFill>
                  <a:schemeClr val="bg1"/>
                </a:solidFill>
              </a:rPr>
              <a:t>wir</a:t>
            </a:r>
            <a:r>
              <a:rPr lang="cs-CZ" sz="2400" dirty="0" smtClean="0">
                <a:solidFill>
                  <a:schemeClr val="bg1"/>
                </a:solidFill>
              </a:rPr>
              <a:t> in der </a:t>
            </a:r>
            <a:r>
              <a:rPr lang="cs-CZ" sz="2400" dirty="0" err="1" smtClean="0">
                <a:solidFill>
                  <a:schemeClr val="bg1"/>
                </a:solidFill>
              </a:rPr>
              <a:t>Schule</a:t>
            </a:r>
            <a:r>
              <a:rPr lang="cs-CZ" sz="2400" dirty="0" smtClean="0">
                <a:solidFill>
                  <a:schemeClr val="bg1"/>
                </a:solidFill>
              </a:rPr>
              <a:t> </a:t>
            </a:r>
            <a:r>
              <a:rPr lang="cs-CZ" sz="2400" dirty="0" err="1" smtClean="0">
                <a:solidFill>
                  <a:schemeClr val="bg1"/>
                </a:solidFill>
              </a:rPr>
              <a:t>Kursbücher</a:t>
            </a:r>
            <a:r>
              <a:rPr lang="cs-CZ" sz="2400" dirty="0" smtClean="0">
                <a:solidFill>
                  <a:schemeClr val="bg1"/>
                </a:solidFill>
              </a:rPr>
              <a:t> </a:t>
            </a:r>
            <a:r>
              <a:rPr lang="cs-CZ" sz="2400" dirty="0" err="1" smtClean="0">
                <a:solidFill>
                  <a:schemeClr val="bg1"/>
                </a:solidFill>
              </a:rPr>
              <a:t>und</a:t>
            </a:r>
            <a:r>
              <a:rPr lang="cs-CZ" sz="2400" dirty="0" smtClean="0">
                <a:solidFill>
                  <a:schemeClr val="bg1"/>
                </a:solidFill>
              </a:rPr>
              <a:t> </a:t>
            </a:r>
            <a:r>
              <a:rPr lang="cs-CZ" sz="2400" dirty="0" err="1" smtClean="0">
                <a:solidFill>
                  <a:schemeClr val="bg1"/>
                </a:solidFill>
              </a:rPr>
              <a:t>Arbeits</a:t>
            </a:r>
            <a:r>
              <a:rPr lang="cs-CZ" sz="2400" dirty="0" smtClean="0">
                <a:solidFill>
                  <a:schemeClr val="bg1"/>
                </a:solidFill>
              </a:rPr>
              <a:t>-hefte. In den </a:t>
            </a:r>
            <a:r>
              <a:rPr lang="cs-CZ" sz="2400" dirty="0" err="1" smtClean="0">
                <a:solidFill>
                  <a:schemeClr val="bg1"/>
                </a:solidFill>
              </a:rPr>
              <a:t>Deutschstunden</a:t>
            </a:r>
            <a:r>
              <a:rPr lang="cs-CZ" sz="2400" dirty="0" smtClean="0">
                <a:solidFill>
                  <a:schemeClr val="bg1"/>
                </a:solidFill>
              </a:rPr>
              <a:t> </a:t>
            </a:r>
            <a:r>
              <a:rPr lang="cs-CZ" sz="2400" dirty="0" err="1" smtClean="0">
                <a:solidFill>
                  <a:schemeClr val="bg1"/>
                </a:solidFill>
              </a:rPr>
              <a:t>arbei</a:t>
            </a:r>
            <a:r>
              <a:rPr lang="cs-CZ" sz="2400" dirty="0" smtClean="0">
                <a:solidFill>
                  <a:schemeClr val="bg1"/>
                </a:solidFill>
              </a:rPr>
              <a:t>-ten </a:t>
            </a:r>
            <a:r>
              <a:rPr lang="cs-CZ" sz="2400" dirty="0" err="1" smtClean="0">
                <a:solidFill>
                  <a:schemeClr val="bg1"/>
                </a:solidFill>
              </a:rPr>
              <a:t>wir</a:t>
            </a:r>
            <a:r>
              <a:rPr lang="cs-CZ" sz="2400" dirty="0" smtClean="0">
                <a:solidFill>
                  <a:schemeClr val="bg1"/>
                </a:solidFill>
              </a:rPr>
              <a:t> </a:t>
            </a:r>
            <a:r>
              <a:rPr lang="cs-CZ" sz="2400" dirty="0" err="1" smtClean="0">
                <a:solidFill>
                  <a:schemeClr val="bg1"/>
                </a:solidFill>
              </a:rPr>
              <a:t>auch</a:t>
            </a:r>
            <a:r>
              <a:rPr lang="cs-CZ" sz="2400" dirty="0" smtClean="0">
                <a:solidFill>
                  <a:schemeClr val="bg1"/>
                </a:solidFill>
              </a:rPr>
              <a:t> </a:t>
            </a:r>
            <a:r>
              <a:rPr lang="cs-CZ" sz="2400" dirty="0" err="1" smtClean="0">
                <a:solidFill>
                  <a:schemeClr val="bg1"/>
                </a:solidFill>
              </a:rPr>
              <a:t>mit</a:t>
            </a:r>
            <a:r>
              <a:rPr lang="cs-CZ" sz="2400" dirty="0" smtClean="0">
                <a:solidFill>
                  <a:schemeClr val="bg1"/>
                </a:solidFill>
              </a:rPr>
              <a:t> </a:t>
            </a:r>
            <a:r>
              <a:rPr lang="cs-CZ" sz="2400" dirty="0" err="1" smtClean="0">
                <a:solidFill>
                  <a:schemeClr val="bg1"/>
                </a:solidFill>
              </a:rPr>
              <a:t>seinen</a:t>
            </a:r>
            <a:r>
              <a:rPr lang="cs-CZ" sz="2400" dirty="0" smtClean="0">
                <a:solidFill>
                  <a:schemeClr val="bg1"/>
                </a:solidFill>
              </a:rPr>
              <a:t> Internet-</a:t>
            </a:r>
            <a:r>
              <a:rPr lang="cs-CZ" sz="2400" dirty="0" err="1" smtClean="0">
                <a:solidFill>
                  <a:schemeClr val="bg1"/>
                </a:solidFill>
              </a:rPr>
              <a:t>übungen</a:t>
            </a:r>
            <a:r>
              <a:rPr lang="cs-CZ" sz="2400" dirty="0" smtClean="0">
                <a:solidFill>
                  <a:schemeClr val="bg1"/>
                </a:solidFill>
              </a:rPr>
              <a:t>. </a:t>
            </a:r>
            <a:endParaRPr lang="cs-CZ" sz="2400" dirty="0">
              <a:solidFill>
                <a:schemeClr val="bg1"/>
              </a:solidFill>
            </a:endParaRPr>
          </a:p>
        </p:txBody>
      </p:sp>
    </p:spTree>
    <p:extLst>
      <p:ext uri="{BB962C8B-B14F-4D97-AF65-F5344CB8AC3E}">
        <p14:creationId xmlns:p14="http://schemas.microsoft.com/office/powerpoint/2010/main" val="1132467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4">
              <a:lumMod val="40000"/>
              <a:lumOff val="60000"/>
            </a:schemeClr>
          </a:solidFill>
        </p:spPr>
        <p:txBody>
          <a:bodyPr>
            <a:normAutofit/>
          </a:bodyPr>
          <a:lstStyle/>
          <a:p>
            <a:r>
              <a:rPr lang="cs-CZ" sz="5400" b="1" dirty="0" err="1">
                <a:solidFill>
                  <a:schemeClr val="bg1"/>
                </a:solidFill>
                <a:latin typeface="+mn-lt"/>
              </a:rPr>
              <a:t>Lernmaterialien</a:t>
            </a:r>
            <a:endParaRPr lang="cs-CZ" sz="5400" dirty="0">
              <a:latin typeface="+mn-lt"/>
            </a:endParaRPr>
          </a:p>
        </p:txBody>
      </p:sp>
      <p:sp>
        <p:nvSpPr>
          <p:cNvPr id="3" name="Zástupný symbol pro obsah 2"/>
          <p:cNvSpPr>
            <a:spLocks noGrp="1"/>
          </p:cNvSpPr>
          <p:nvPr>
            <p:ph sz="half" idx="1"/>
          </p:nvPr>
        </p:nvSpPr>
        <p:spPr/>
        <p:txBody>
          <a:bodyPr/>
          <a:lstStyle/>
          <a:p>
            <a:r>
              <a:rPr lang="de-DE" u="sng" dirty="0">
                <a:hlinkClick r:id="rId2"/>
              </a:rPr>
              <a:t>https://www.esl.ch/de/sprachaufenthalt/tests-online/deutschtest/index.htm</a:t>
            </a:r>
            <a:endParaRPr lang="cs-CZ" dirty="0"/>
          </a:p>
          <a:p>
            <a:r>
              <a:rPr lang="cs-CZ" sz="2400" dirty="0" err="1" smtClean="0">
                <a:solidFill>
                  <a:schemeClr val="bg1"/>
                </a:solidFill>
              </a:rPr>
              <a:t>Wenn</a:t>
            </a:r>
            <a:r>
              <a:rPr lang="cs-CZ" sz="2400" dirty="0" smtClean="0">
                <a:solidFill>
                  <a:schemeClr val="bg1"/>
                </a:solidFill>
              </a:rPr>
              <a:t> </a:t>
            </a:r>
            <a:r>
              <a:rPr lang="cs-CZ" sz="2400" dirty="0" err="1" smtClean="0">
                <a:solidFill>
                  <a:schemeClr val="bg1"/>
                </a:solidFill>
              </a:rPr>
              <a:t>jemand</a:t>
            </a:r>
            <a:r>
              <a:rPr lang="cs-CZ" sz="2400" dirty="0" smtClean="0">
                <a:solidFill>
                  <a:schemeClr val="bg1"/>
                </a:solidFill>
              </a:rPr>
              <a:t> </a:t>
            </a:r>
            <a:r>
              <a:rPr lang="cs-CZ" sz="2400" dirty="0" err="1" smtClean="0">
                <a:solidFill>
                  <a:schemeClr val="bg1"/>
                </a:solidFill>
              </a:rPr>
              <a:t>einen</a:t>
            </a:r>
            <a:r>
              <a:rPr lang="cs-CZ" sz="2400" dirty="0" smtClean="0">
                <a:solidFill>
                  <a:schemeClr val="bg1"/>
                </a:solidFill>
              </a:rPr>
              <a:t> </a:t>
            </a:r>
            <a:r>
              <a:rPr lang="cs-CZ" sz="2400" dirty="0" err="1" smtClean="0">
                <a:solidFill>
                  <a:schemeClr val="bg1"/>
                </a:solidFill>
              </a:rPr>
              <a:t>Deutschtest</a:t>
            </a:r>
            <a:r>
              <a:rPr lang="cs-CZ" sz="2400" dirty="0" smtClean="0">
                <a:solidFill>
                  <a:schemeClr val="bg1"/>
                </a:solidFill>
              </a:rPr>
              <a:t> machen </a:t>
            </a:r>
            <a:r>
              <a:rPr lang="cs-CZ" sz="2400" dirty="0" err="1" smtClean="0">
                <a:solidFill>
                  <a:schemeClr val="bg1"/>
                </a:solidFill>
              </a:rPr>
              <a:t>will</a:t>
            </a:r>
            <a:r>
              <a:rPr lang="cs-CZ" sz="2400" dirty="0" smtClean="0">
                <a:solidFill>
                  <a:schemeClr val="bg1"/>
                </a:solidFill>
              </a:rPr>
              <a:t>, </a:t>
            </a:r>
            <a:r>
              <a:rPr lang="cs-CZ" sz="2400" dirty="0" err="1" smtClean="0">
                <a:solidFill>
                  <a:schemeClr val="bg1"/>
                </a:solidFill>
              </a:rPr>
              <a:t>dann</a:t>
            </a:r>
            <a:r>
              <a:rPr lang="cs-CZ" sz="2400" dirty="0" smtClean="0">
                <a:solidFill>
                  <a:schemeClr val="bg1"/>
                </a:solidFill>
              </a:rPr>
              <a:t> kann man </a:t>
            </a:r>
            <a:r>
              <a:rPr lang="cs-CZ" sz="2400" dirty="0" err="1" smtClean="0">
                <a:solidFill>
                  <a:schemeClr val="bg1"/>
                </a:solidFill>
              </a:rPr>
              <a:t>diese</a:t>
            </a:r>
            <a:r>
              <a:rPr lang="cs-CZ" sz="2400" dirty="0" smtClean="0">
                <a:solidFill>
                  <a:schemeClr val="bg1"/>
                </a:solidFill>
              </a:rPr>
              <a:t> </a:t>
            </a:r>
            <a:r>
              <a:rPr lang="cs-CZ" sz="2400" dirty="0" err="1" smtClean="0">
                <a:solidFill>
                  <a:schemeClr val="bg1"/>
                </a:solidFill>
              </a:rPr>
              <a:t>Webseite</a:t>
            </a:r>
            <a:r>
              <a:rPr lang="cs-CZ" sz="2400" dirty="0" smtClean="0">
                <a:solidFill>
                  <a:schemeClr val="bg1"/>
                </a:solidFill>
              </a:rPr>
              <a:t> </a:t>
            </a:r>
            <a:r>
              <a:rPr lang="cs-CZ" sz="2400" dirty="0" err="1" smtClean="0">
                <a:solidFill>
                  <a:schemeClr val="bg1"/>
                </a:solidFill>
              </a:rPr>
              <a:t>besuchen</a:t>
            </a:r>
            <a:r>
              <a:rPr lang="cs-CZ" sz="2400" dirty="0" smtClean="0">
                <a:solidFill>
                  <a:schemeClr val="bg1"/>
                </a:solidFill>
              </a:rPr>
              <a:t>.</a:t>
            </a:r>
          </a:p>
          <a:p>
            <a:r>
              <a:rPr lang="de-DE" sz="2400" u="sng" dirty="0">
                <a:hlinkClick r:id="rId3"/>
              </a:rPr>
              <a:t>https://www.hueber.de/shared/uebungen/ideen/</a:t>
            </a:r>
            <a:endParaRPr lang="cs-CZ" sz="2400" dirty="0"/>
          </a:p>
          <a:p>
            <a:r>
              <a:rPr lang="cs-CZ" sz="2400" dirty="0" err="1" smtClean="0">
                <a:solidFill>
                  <a:schemeClr val="bg1"/>
                </a:solidFill>
              </a:rPr>
              <a:t>Hier</a:t>
            </a:r>
            <a:r>
              <a:rPr lang="cs-CZ" sz="2400" dirty="0" smtClean="0">
                <a:solidFill>
                  <a:schemeClr val="bg1"/>
                </a:solidFill>
              </a:rPr>
              <a:t> </a:t>
            </a:r>
            <a:r>
              <a:rPr lang="cs-CZ" sz="2400" dirty="0" err="1" smtClean="0">
                <a:solidFill>
                  <a:schemeClr val="bg1"/>
                </a:solidFill>
              </a:rPr>
              <a:t>sind</a:t>
            </a:r>
            <a:r>
              <a:rPr lang="cs-CZ" sz="2400" dirty="0" smtClean="0">
                <a:solidFill>
                  <a:schemeClr val="bg1"/>
                </a:solidFill>
              </a:rPr>
              <a:t> </a:t>
            </a:r>
            <a:r>
              <a:rPr lang="cs-CZ" sz="2400" dirty="0" err="1" smtClean="0">
                <a:solidFill>
                  <a:schemeClr val="bg1"/>
                </a:solidFill>
              </a:rPr>
              <a:t>auch</a:t>
            </a:r>
            <a:r>
              <a:rPr lang="cs-CZ" sz="2400" dirty="0" smtClean="0">
                <a:solidFill>
                  <a:schemeClr val="bg1"/>
                </a:solidFill>
              </a:rPr>
              <a:t> </a:t>
            </a:r>
            <a:r>
              <a:rPr lang="cs-CZ" sz="2400" dirty="0" err="1" smtClean="0">
                <a:solidFill>
                  <a:schemeClr val="bg1"/>
                </a:solidFill>
              </a:rPr>
              <a:t>viele</a:t>
            </a:r>
            <a:r>
              <a:rPr lang="cs-CZ" sz="2400" dirty="0" smtClean="0">
                <a:solidFill>
                  <a:schemeClr val="bg1"/>
                </a:solidFill>
              </a:rPr>
              <a:t> </a:t>
            </a:r>
            <a:r>
              <a:rPr lang="cs-CZ" sz="2400" dirty="0" err="1" smtClean="0">
                <a:solidFill>
                  <a:schemeClr val="bg1"/>
                </a:solidFill>
              </a:rPr>
              <a:t>grammatikalische</a:t>
            </a:r>
            <a:r>
              <a:rPr lang="cs-CZ" sz="2400" dirty="0" smtClean="0">
                <a:solidFill>
                  <a:schemeClr val="bg1"/>
                </a:solidFill>
              </a:rPr>
              <a:t> </a:t>
            </a:r>
            <a:r>
              <a:rPr lang="cs-CZ" sz="2400" dirty="0" err="1" smtClean="0">
                <a:solidFill>
                  <a:schemeClr val="bg1"/>
                </a:solidFill>
              </a:rPr>
              <a:t>Übungen</a:t>
            </a:r>
            <a:r>
              <a:rPr lang="cs-CZ" sz="2400" dirty="0" smtClean="0">
                <a:solidFill>
                  <a:schemeClr val="bg1"/>
                </a:solidFill>
              </a:rPr>
              <a:t>, </a:t>
            </a:r>
            <a:r>
              <a:rPr lang="cs-CZ" sz="2400" dirty="0" err="1" smtClean="0">
                <a:solidFill>
                  <a:schemeClr val="bg1"/>
                </a:solidFill>
              </a:rPr>
              <a:t>die</a:t>
            </a:r>
            <a:r>
              <a:rPr lang="cs-CZ" sz="2400" dirty="0" smtClean="0">
                <a:solidFill>
                  <a:schemeClr val="bg1"/>
                </a:solidFill>
              </a:rPr>
              <a:t> </a:t>
            </a:r>
            <a:r>
              <a:rPr lang="cs-CZ" sz="2400" dirty="0" err="1" smtClean="0">
                <a:solidFill>
                  <a:schemeClr val="bg1"/>
                </a:solidFill>
              </a:rPr>
              <a:t>wir</a:t>
            </a:r>
            <a:r>
              <a:rPr lang="cs-CZ" sz="2400" dirty="0" smtClean="0">
                <a:solidFill>
                  <a:schemeClr val="bg1"/>
                </a:solidFill>
              </a:rPr>
              <a:t> </a:t>
            </a:r>
            <a:r>
              <a:rPr lang="cs-CZ" sz="2400" dirty="0" err="1" smtClean="0">
                <a:solidFill>
                  <a:schemeClr val="bg1"/>
                </a:solidFill>
              </a:rPr>
              <a:t>im</a:t>
            </a:r>
            <a:r>
              <a:rPr lang="cs-CZ" sz="2400" dirty="0" smtClean="0">
                <a:solidFill>
                  <a:schemeClr val="bg1"/>
                </a:solidFill>
              </a:rPr>
              <a:t> </a:t>
            </a:r>
            <a:r>
              <a:rPr lang="cs-CZ" sz="2400" dirty="0" err="1" smtClean="0">
                <a:solidFill>
                  <a:schemeClr val="bg1"/>
                </a:solidFill>
              </a:rPr>
              <a:t>Unterricht</a:t>
            </a:r>
            <a:r>
              <a:rPr lang="cs-CZ" sz="2400" dirty="0" smtClean="0">
                <a:solidFill>
                  <a:schemeClr val="bg1"/>
                </a:solidFill>
              </a:rPr>
              <a:t> </a:t>
            </a:r>
            <a:r>
              <a:rPr lang="cs-CZ" sz="2400" dirty="0" err="1" smtClean="0">
                <a:solidFill>
                  <a:schemeClr val="bg1"/>
                </a:solidFill>
              </a:rPr>
              <a:t>benutzen</a:t>
            </a:r>
            <a:r>
              <a:rPr lang="cs-CZ" sz="2400" dirty="0" smtClean="0">
                <a:solidFill>
                  <a:schemeClr val="bg1"/>
                </a:solidFill>
              </a:rPr>
              <a:t> </a:t>
            </a:r>
            <a:r>
              <a:rPr lang="cs-CZ" sz="2400" dirty="0" err="1" smtClean="0">
                <a:solidFill>
                  <a:schemeClr val="bg1"/>
                </a:solidFill>
              </a:rPr>
              <a:t>können</a:t>
            </a:r>
            <a:r>
              <a:rPr lang="cs-CZ" sz="2400" dirty="0" smtClean="0">
                <a:solidFill>
                  <a:schemeClr val="bg1"/>
                </a:solidFill>
              </a:rPr>
              <a:t>.</a:t>
            </a:r>
            <a:endParaRPr lang="cs-CZ" sz="2400" dirty="0">
              <a:solidFill>
                <a:schemeClr val="bg1"/>
              </a:solidFill>
            </a:endParaRPr>
          </a:p>
        </p:txBody>
      </p:sp>
      <p:sp>
        <p:nvSpPr>
          <p:cNvPr id="4" name="Zástupný symbol pro obsah 3"/>
          <p:cNvSpPr>
            <a:spLocks noGrp="1"/>
          </p:cNvSpPr>
          <p:nvPr>
            <p:ph sz="half" idx="2"/>
          </p:nvPr>
        </p:nvSpPr>
        <p:spPr/>
        <p:txBody>
          <a:bodyPr/>
          <a:lstStyle/>
          <a:p>
            <a:r>
              <a:rPr lang="de-DE" u="sng" dirty="0">
                <a:hlinkClick r:id="rId4"/>
              </a:rPr>
              <a:t>http://www.zum.de/Faecher/D/BW/gym/hotpots/w_pollauf</a:t>
            </a:r>
            <a:r>
              <a:rPr lang="de-DE" u="sng" dirty="0" smtClean="0">
                <a:hlinkClick r:id="rId4"/>
              </a:rPr>
              <a:t>/</a:t>
            </a:r>
            <a:endParaRPr lang="cs-CZ" u="sng" dirty="0" smtClean="0"/>
          </a:p>
          <a:p>
            <a:r>
              <a:rPr lang="de-DE" u="sng" dirty="0">
                <a:hlinkClick r:id="rId5"/>
              </a:rPr>
              <a:t>http://www.deutsch-digital.de/</a:t>
            </a:r>
            <a:endParaRPr lang="cs-CZ" dirty="0"/>
          </a:p>
          <a:p>
            <a:endParaRPr lang="cs-CZ" dirty="0"/>
          </a:p>
          <a:p>
            <a:r>
              <a:rPr lang="cs-CZ" sz="2400" dirty="0" err="1" smtClean="0">
                <a:solidFill>
                  <a:schemeClr val="bg1"/>
                </a:solidFill>
              </a:rPr>
              <a:t>Hier</a:t>
            </a:r>
            <a:r>
              <a:rPr lang="cs-CZ" sz="2400" dirty="0" smtClean="0">
                <a:solidFill>
                  <a:schemeClr val="bg1"/>
                </a:solidFill>
              </a:rPr>
              <a:t> kann man </a:t>
            </a:r>
            <a:r>
              <a:rPr lang="cs-CZ" sz="2400" dirty="0" err="1" smtClean="0">
                <a:solidFill>
                  <a:schemeClr val="bg1"/>
                </a:solidFill>
              </a:rPr>
              <a:t>Kreuzworträtsel</a:t>
            </a:r>
            <a:r>
              <a:rPr lang="cs-CZ" sz="2400" dirty="0" smtClean="0">
                <a:solidFill>
                  <a:schemeClr val="bg1"/>
                </a:solidFill>
              </a:rPr>
              <a:t>, </a:t>
            </a:r>
            <a:r>
              <a:rPr lang="cs-CZ" sz="2400" dirty="0" err="1" smtClean="0">
                <a:solidFill>
                  <a:schemeClr val="bg1"/>
                </a:solidFill>
              </a:rPr>
              <a:t>Fragen</a:t>
            </a:r>
            <a:r>
              <a:rPr lang="cs-CZ" sz="2400" dirty="0" smtClean="0">
                <a:solidFill>
                  <a:schemeClr val="bg1"/>
                </a:solidFill>
              </a:rPr>
              <a:t> </a:t>
            </a:r>
            <a:r>
              <a:rPr lang="cs-CZ" sz="2400" dirty="0" err="1" smtClean="0">
                <a:solidFill>
                  <a:schemeClr val="bg1"/>
                </a:solidFill>
              </a:rPr>
              <a:t>und</a:t>
            </a:r>
            <a:r>
              <a:rPr lang="cs-CZ" sz="2400" dirty="0" smtClean="0">
                <a:solidFill>
                  <a:schemeClr val="bg1"/>
                </a:solidFill>
              </a:rPr>
              <a:t> </a:t>
            </a:r>
            <a:r>
              <a:rPr lang="cs-CZ" sz="2400" dirty="0" err="1" smtClean="0">
                <a:solidFill>
                  <a:schemeClr val="bg1"/>
                </a:solidFill>
              </a:rPr>
              <a:t>Antworten</a:t>
            </a:r>
            <a:r>
              <a:rPr lang="cs-CZ" sz="2400" dirty="0">
                <a:solidFill>
                  <a:schemeClr val="bg1"/>
                </a:solidFill>
              </a:rPr>
              <a:t> </a:t>
            </a:r>
            <a:r>
              <a:rPr lang="cs-CZ" sz="2400" dirty="0" err="1" smtClean="0">
                <a:solidFill>
                  <a:schemeClr val="bg1"/>
                </a:solidFill>
              </a:rPr>
              <a:t>und</a:t>
            </a:r>
            <a:r>
              <a:rPr lang="cs-CZ" sz="2400" dirty="0" smtClean="0">
                <a:solidFill>
                  <a:schemeClr val="bg1"/>
                </a:solidFill>
              </a:rPr>
              <a:t> </a:t>
            </a:r>
            <a:r>
              <a:rPr lang="cs-CZ" sz="2400" dirty="0" err="1" smtClean="0">
                <a:solidFill>
                  <a:schemeClr val="bg1"/>
                </a:solidFill>
              </a:rPr>
              <a:t>viele</a:t>
            </a:r>
            <a:r>
              <a:rPr lang="cs-CZ" sz="2400" dirty="0" smtClean="0">
                <a:solidFill>
                  <a:schemeClr val="bg1"/>
                </a:solidFill>
              </a:rPr>
              <a:t> </a:t>
            </a:r>
            <a:r>
              <a:rPr lang="cs-CZ" sz="2400" dirty="0" err="1" smtClean="0">
                <a:solidFill>
                  <a:schemeClr val="bg1"/>
                </a:solidFill>
              </a:rPr>
              <a:t>andere</a:t>
            </a:r>
            <a:r>
              <a:rPr lang="cs-CZ" sz="2400" dirty="0" smtClean="0">
                <a:solidFill>
                  <a:schemeClr val="bg1"/>
                </a:solidFill>
              </a:rPr>
              <a:t> </a:t>
            </a:r>
            <a:r>
              <a:rPr lang="cs-CZ" sz="2400" dirty="0" err="1" smtClean="0">
                <a:solidFill>
                  <a:schemeClr val="bg1"/>
                </a:solidFill>
              </a:rPr>
              <a:t>Übungen</a:t>
            </a:r>
            <a:r>
              <a:rPr lang="cs-CZ" sz="2400" dirty="0" smtClean="0">
                <a:solidFill>
                  <a:schemeClr val="bg1"/>
                </a:solidFill>
              </a:rPr>
              <a:t> </a:t>
            </a:r>
            <a:r>
              <a:rPr lang="cs-CZ" sz="2400" dirty="0" err="1" smtClean="0">
                <a:solidFill>
                  <a:schemeClr val="bg1"/>
                </a:solidFill>
              </a:rPr>
              <a:t>finden</a:t>
            </a:r>
            <a:r>
              <a:rPr lang="cs-CZ" sz="2400" dirty="0" smtClean="0">
                <a:solidFill>
                  <a:schemeClr val="bg1"/>
                </a:solidFill>
              </a:rPr>
              <a:t>.</a:t>
            </a:r>
          </a:p>
          <a:p>
            <a:endParaRPr lang="cs-CZ" sz="2400" dirty="0">
              <a:solidFill>
                <a:schemeClr val="bg1"/>
              </a:solidFill>
            </a:endParaRPr>
          </a:p>
        </p:txBody>
      </p:sp>
    </p:spTree>
    <p:extLst>
      <p:ext uri="{BB962C8B-B14F-4D97-AF65-F5344CB8AC3E}">
        <p14:creationId xmlns:p14="http://schemas.microsoft.com/office/powerpoint/2010/main" val="2028841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839788" y="381000"/>
            <a:ext cx="10515600" cy="732076"/>
          </a:xfrm>
          <a:solidFill>
            <a:schemeClr val="accent4">
              <a:lumMod val="60000"/>
              <a:lumOff val="40000"/>
            </a:schemeClr>
          </a:solidFill>
        </p:spPr>
        <p:txBody>
          <a:bodyPr>
            <a:noAutofit/>
          </a:bodyPr>
          <a:lstStyle/>
          <a:p>
            <a:r>
              <a:rPr lang="cs-CZ" sz="5400" b="1" dirty="0" err="1" smtClean="0">
                <a:solidFill>
                  <a:schemeClr val="bg1"/>
                </a:solidFill>
                <a:latin typeface="+mn-lt"/>
              </a:rPr>
              <a:t>Sehenswürdigkeiten</a:t>
            </a:r>
            <a:r>
              <a:rPr lang="cs-CZ" sz="5400" b="1" dirty="0" smtClean="0">
                <a:solidFill>
                  <a:schemeClr val="bg1"/>
                </a:solidFill>
                <a:latin typeface="+mn-lt"/>
              </a:rPr>
              <a:t> von Hamburg</a:t>
            </a:r>
            <a:endParaRPr lang="cs-CZ" sz="5400" b="1" dirty="0">
              <a:solidFill>
                <a:schemeClr val="bg1"/>
              </a:solidFill>
              <a:latin typeface="+mn-lt"/>
            </a:endParaRPr>
          </a:p>
        </p:txBody>
      </p:sp>
      <p:sp>
        <p:nvSpPr>
          <p:cNvPr id="5" name="Zástupný symbol pro text 4"/>
          <p:cNvSpPr>
            <a:spLocks noGrp="1"/>
          </p:cNvSpPr>
          <p:nvPr>
            <p:ph type="body" idx="1"/>
          </p:nvPr>
        </p:nvSpPr>
        <p:spPr>
          <a:xfrm>
            <a:off x="839788" y="1113076"/>
            <a:ext cx="5157787" cy="1211024"/>
          </a:xfrm>
          <a:solidFill>
            <a:schemeClr val="accent5">
              <a:lumMod val="60000"/>
              <a:lumOff val="40000"/>
            </a:schemeClr>
          </a:solidFill>
        </p:spPr>
        <p:txBody>
          <a:bodyPr>
            <a:normAutofit fontScale="70000" lnSpcReduction="20000"/>
          </a:bodyPr>
          <a:lstStyle/>
          <a:p>
            <a:r>
              <a:rPr lang="de-DE" dirty="0" smtClean="0">
                <a:solidFill>
                  <a:schemeClr val="bg1"/>
                </a:solidFill>
              </a:rPr>
              <a:t>Das </a:t>
            </a:r>
            <a:r>
              <a:rPr lang="de-DE" dirty="0">
                <a:solidFill>
                  <a:schemeClr val="bg1"/>
                </a:solidFill>
              </a:rPr>
              <a:t>Hamburger Rathaus ist nicht nur der Sitz von Senat und Bürgerschaft, sondern auch eines der schönsten und imposantesten Gebäude der Hansestadt. Der Vorgängerbau stand am Alsterhafen und markierte das politische und wirtschaftliche Zentrum der Stadt bis in das Jahr 1842.</a:t>
            </a:r>
            <a:endParaRPr lang="cs-CZ" dirty="0">
              <a:solidFill>
                <a:schemeClr val="bg1"/>
              </a:solidFill>
            </a:endParaRPr>
          </a:p>
        </p:txBody>
      </p:sp>
      <p:pic>
        <p:nvPicPr>
          <p:cNvPr id="9" name="Zástupný symbol pro obsah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39788" y="2533650"/>
            <a:ext cx="5157787" cy="3532981"/>
          </a:xfrm>
        </p:spPr>
      </p:pic>
      <p:sp>
        <p:nvSpPr>
          <p:cNvPr id="7" name="Zástupný symbol pro text 6"/>
          <p:cNvSpPr>
            <a:spLocks noGrp="1"/>
          </p:cNvSpPr>
          <p:nvPr>
            <p:ph type="body" sz="quarter" idx="3"/>
          </p:nvPr>
        </p:nvSpPr>
        <p:spPr>
          <a:xfrm>
            <a:off x="6172200" y="1113076"/>
            <a:ext cx="5183188" cy="1211024"/>
          </a:xfrm>
          <a:solidFill>
            <a:schemeClr val="accent5">
              <a:lumMod val="60000"/>
              <a:lumOff val="40000"/>
            </a:schemeClr>
          </a:solidFill>
        </p:spPr>
        <p:txBody>
          <a:bodyPr>
            <a:normAutofit/>
          </a:bodyPr>
          <a:lstStyle/>
          <a:p>
            <a:r>
              <a:rPr lang="cs-CZ" b="0" dirty="0" smtClean="0">
                <a:solidFill>
                  <a:schemeClr val="bg1"/>
                </a:solidFill>
              </a:rPr>
              <a:t>Der </a:t>
            </a:r>
            <a:r>
              <a:rPr lang="cs-CZ" b="0" dirty="0" err="1" smtClean="0">
                <a:solidFill>
                  <a:schemeClr val="bg1"/>
                </a:solidFill>
              </a:rPr>
              <a:t>Hauptbahnhof</a:t>
            </a:r>
            <a:r>
              <a:rPr lang="cs-CZ" b="0" dirty="0" smtClean="0">
                <a:solidFill>
                  <a:schemeClr val="bg1"/>
                </a:solidFill>
              </a:rPr>
              <a:t> - d</a:t>
            </a:r>
            <a:r>
              <a:rPr lang="de-DE" b="0" dirty="0" err="1" smtClean="0">
                <a:solidFill>
                  <a:schemeClr val="bg1"/>
                </a:solidFill>
              </a:rPr>
              <a:t>ie</a:t>
            </a:r>
            <a:r>
              <a:rPr lang="de-DE" b="0" dirty="0" smtClean="0">
                <a:solidFill>
                  <a:schemeClr val="bg1"/>
                </a:solidFill>
              </a:rPr>
              <a:t> Fassade </a:t>
            </a:r>
            <a:r>
              <a:rPr lang="de-DE" b="0" dirty="0">
                <a:solidFill>
                  <a:schemeClr val="bg1"/>
                </a:solidFill>
              </a:rPr>
              <a:t>des Hauptbahnhofs besteht aus Tuff </a:t>
            </a:r>
            <a:r>
              <a:rPr lang="de-DE" b="0" dirty="0" smtClean="0">
                <a:solidFill>
                  <a:schemeClr val="bg1"/>
                </a:solidFill>
              </a:rPr>
              <a:t> </a:t>
            </a:r>
            <a:r>
              <a:rPr lang="de-DE" b="0" dirty="0">
                <a:solidFill>
                  <a:schemeClr val="bg1"/>
                </a:solidFill>
              </a:rPr>
              <a:t>und Muschelkalk.</a:t>
            </a:r>
            <a:endParaRPr lang="cs-CZ" b="0" dirty="0">
              <a:solidFill>
                <a:schemeClr val="bg1"/>
              </a:solidFill>
            </a:endParaRPr>
          </a:p>
        </p:txBody>
      </p:sp>
      <p:pic>
        <p:nvPicPr>
          <p:cNvPr id="10" name="Zástupný symbol pro obsah 9"/>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172200" y="2533650"/>
            <a:ext cx="5183188" cy="3541448"/>
          </a:xfrm>
        </p:spPr>
      </p:pic>
    </p:spTree>
    <p:extLst>
      <p:ext uri="{BB962C8B-B14F-4D97-AF65-F5344CB8AC3E}">
        <p14:creationId xmlns:p14="http://schemas.microsoft.com/office/powerpoint/2010/main" val="42687212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4">
              <a:lumMod val="40000"/>
              <a:lumOff val="60000"/>
            </a:schemeClr>
          </a:solidFill>
        </p:spPr>
        <p:txBody>
          <a:bodyPr>
            <a:normAutofit/>
          </a:bodyPr>
          <a:lstStyle/>
          <a:p>
            <a:r>
              <a:rPr lang="cs-CZ" sz="5400" b="1" dirty="0" err="1">
                <a:solidFill>
                  <a:schemeClr val="bg1"/>
                </a:solidFill>
                <a:latin typeface="+mn-lt"/>
              </a:rPr>
              <a:t>Lernmaterialien</a:t>
            </a:r>
            <a:endParaRPr lang="cs-CZ" sz="5400" dirty="0">
              <a:latin typeface="+mn-lt"/>
            </a:endParaRPr>
          </a:p>
        </p:txBody>
      </p:sp>
      <p:sp>
        <p:nvSpPr>
          <p:cNvPr id="3" name="Zástupný symbol pro obsah 2"/>
          <p:cNvSpPr>
            <a:spLocks noGrp="1"/>
          </p:cNvSpPr>
          <p:nvPr>
            <p:ph sz="half" idx="1"/>
          </p:nvPr>
        </p:nvSpPr>
        <p:spPr/>
        <p:txBody>
          <a:bodyPr>
            <a:normAutofit lnSpcReduction="10000"/>
          </a:bodyPr>
          <a:lstStyle/>
          <a:p>
            <a:r>
              <a:rPr lang="de-DE" u="sng" dirty="0">
                <a:hlinkClick r:id="rId2"/>
              </a:rPr>
              <a:t>http://konjugator.lingofox.de/de/index.php?id=conjugate_german</a:t>
            </a:r>
            <a:r>
              <a:rPr lang="de-DE" dirty="0"/>
              <a:t> </a:t>
            </a:r>
            <a:endParaRPr lang="cs-CZ" dirty="0" smtClean="0"/>
          </a:p>
          <a:p>
            <a:r>
              <a:rPr lang="de-DE" u="sng" dirty="0">
                <a:hlinkClick r:id="rId3"/>
              </a:rPr>
              <a:t>http://konjugator.lingofox.de</a:t>
            </a:r>
            <a:r>
              <a:rPr lang="de-DE" u="sng" dirty="0" smtClean="0">
                <a:hlinkClick r:id="rId3"/>
              </a:rPr>
              <a:t>/</a:t>
            </a:r>
            <a:endParaRPr lang="cs-CZ" dirty="0" smtClean="0"/>
          </a:p>
          <a:p>
            <a:r>
              <a:rPr lang="de-DE" u="sng" dirty="0" smtClean="0">
                <a:solidFill>
                  <a:schemeClr val="bg1"/>
                </a:solidFill>
              </a:rPr>
              <a:t>Konjugieren</a:t>
            </a:r>
            <a:endParaRPr lang="cs-CZ" u="sng" dirty="0">
              <a:solidFill>
                <a:schemeClr val="bg1"/>
              </a:solidFill>
            </a:endParaRPr>
          </a:p>
          <a:p>
            <a:r>
              <a:rPr lang="cs-CZ" sz="2600" dirty="0" smtClean="0">
                <a:solidFill>
                  <a:schemeClr val="bg1"/>
                </a:solidFill>
              </a:rPr>
              <a:t>Die </a:t>
            </a:r>
            <a:r>
              <a:rPr lang="cs-CZ" sz="2600" dirty="0" err="1" smtClean="0">
                <a:solidFill>
                  <a:schemeClr val="bg1"/>
                </a:solidFill>
              </a:rPr>
              <a:t>Kinder</a:t>
            </a:r>
            <a:r>
              <a:rPr lang="cs-CZ" sz="2600" dirty="0" smtClean="0">
                <a:solidFill>
                  <a:schemeClr val="bg1"/>
                </a:solidFill>
              </a:rPr>
              <a:t> </a:t>
            </a:r>
            <a:r>
              <a:rPr lang="cs-CZ" sz="2600" dirty="0" err="1" smtClean="0">
                <a:solidFill>
                  <a:schemeClr val="bg1"/>
                </a:solidFill>
              </a:rPr>
              <a:t>müssen</a:t>
            </a:r>
            <a:r>
              <a:rPr lang="cs-CZ" sz="2600" dirty="0" smtClean="0">
                <a:solidFill>
                  <a:schemeClr val="bg1"/>
                </a:solidFill>
              </a:rPr>
              <a:t> gut </a:t>
            </a:r>
            <a:r>
              <a:rPr lang="cs-CZ" sz="2600" dirty="0" err="1" smtClean="0">
                <a:solidFill>
                  <a:schemeClr val="bg1"/>
                </a:solidFill>
              </a:rPr>
              <a:t>konjugieren</a:t>
            </a:r>
            <a:r>
              <a:rPr lang="cs-CZ" sz="2600" dirty="0" smtClean="0">
                <a:solidFill>
                  <a:schemeClr val="bg1"/>
                </a:solidFill>
              </a:rPr>
              <a:t>. </a:t>
            </a:r>
            <a:r>
              <a:rPr lang="cs-CZ" sz="2600" dirty="0" err="1" smtClean="0">
                <a:solidFill>
                  <a:schemeClr val="bg1"/>
                </a:solidFill>
              </a:rPr>
              <a:t>Auf</a:t>
            </a:r>
            <a:r>
              <a:rPr lang="cs-CZ" sz="2600" dirty="0" smtClean="0">
                <a:solidFill>
                  <a:schemeClr val="bg1"/>
                </a:solidFill>
              </a:rPr>
              <a:t> </a:t>
            </a:r>
            <a:r>
              <a:rPr lang="cs-CZ" sz="2600" dirty="0" err="1" smtClean="0">
                <a:solidFill>
                  <a:schemeClr val="bg1"/>
                </a:solidFill>
              </a:rPr>
              <a:t>dieser</a:t>
            </a:r>
            <a:r>
              <a:rPr lang="cs-CZ" sz="2600" dirty="0" smtClean="0">
                <a:solidFill>
                  <a:schemeClr val="bg1"/>
                </a:solidFill>
              </a:rPr>
              <a:t> </a:t>
            </a:r>
            <a:r>
              <a:rPr lang="cs-CZ" sz="2600" dirty="0" err="1" smtClean="0">
                <a:solidFill>
                  <a:schemeClr val="bg1"/>
                </a:solidFill>
              </a:rPr>
              <a:t>Webseite</a:t>
            </a:r>
            <a:r>
              <a:rPr lang="cs-CZ" sz="2600" dirty="0" smtClean="0">
                <a:solidFill>
                  <a:schemeClr val="bg1"/>
                </a:solidFill>
              </a:rPr>
              <a:t> </a:t>
            </a:r>
            <a:r>
              <a:rPr lang="cs-CZ" sz="2600" dirty="0" err="1" smtClean="0">
                <a:solidFill>
                  <a:schemeClr val="bg1"/>
                </a:solidFill>
              </a:rPr>
              <a:t>finden</a:t>
            </a:r>
            <a:r>
              <a:rPr lang="cs-CZ" sz="2600" dirty="0" smtClean="0">
                <a:solidFill>
                  <a:schemeClr val="bg1"/>
                </a:solidFill>
              </a:rPr>
              <a:t> </a:t>
            </a:r>
            <a:r>
              <a:rPr lang="cs-CZ" sz="2600" dirty="0" err="1" smtClean="0">
                <a:solidFill>
                  <a:schemeClr val="bg1"/>
                </a:solidFill>
              </a:rPr>
              <a:t>wir</a:t>
            </a:r>
            <a:r>
              <a:rPr lang="cs-CZ" sz="2600" dirty="0" smtClean="0">
                <a:solidFill>
                  <a:schemeClr val="bg1"/>
                </a:solidFill>
              </a:rPr>
              <a:t> </a:t>
            </a:r>
            <a:r>
              <a:rPr lang="cs-CZ" sz="2600" dirty="0" err="1" smtClean="0">
                <a:solidFill>
                  <a:schemeClr val="bg1"/>
                </a:solidFill>
              </a:rPr>
              <a:t>alle</a:t>
            </a:r>
            <a:r>
              <a:rPr lang="cs-CZ" sz="2600" dirty="0" smtClean="0">
                <a:solidFill>
                  <a:schemeClr val="bg1"/>
                </a:solidFill>
              </a:rPr>
              <a:t> </a:t>
            </a:r>
            <a:r>
              <a:rPr lang="cs-CZ" sz="2600" dirty="0" err="1" smtClean="0">
                <a:solidFill>
                  <a:schemeClr val="bg1"/>
                </a:solidFill>
              </a:rPr>
              <a:t>Verbformen</a:t>
            </a:r>
            <a:r>
              <a:rPr lang="cs-CZ" sz="2600" dirty="0" smtClean="0">
                <a:solidFill>
                  <a:schemeClr val="bg1"/>
                </a:solidFill>
              </a:rPr>
              <a:t>: </a:t>
            </a:r>
            <a:r>
              <a:rPr lang="cs-CZ" sz="2600" dirty="0" err="1" smtClean="0">
                <a:solidFill>
                  <a:schemeClr val="bg1"/>
                </a:solidFill>
              </a:rPr>
              <a:t>Präsens</a:t>
            </a:r>
            <a:r>
              <a:rPr lang="cs-CZ" sz="2600" dirty="0" smtClean="0">
                <a:solidFill>
                  <a:schemeClr val="bg1"/>
                </a:solidFill>
              </a:rPr>
              <a:t>, Perfekt, </a:t>
            </a:r>
            <a:r>
              <a:rPr lang="cs-CZ" sz="2600" dirty="0" err="1" smtClean="0">
                <a:solidFill>
                  <a:schemeClr val="bg1"/>
                </a:solidFill>
              </a:rPr>
              <a:t>Präteritum</a:t>
            </a:r>
            <a:r>
              <a:rPr lang="cs-CZ" sz="2600" dirty="0" smtClean="0">
                <a:solidFill>
                  <a:schemeClr val="bg1"/>
                </a:solidFill>
              </a:rPr>
              <a:t>, Imperativ, Konjunktiv I,II, </a:t>
            </a:r>
            <a:r>
              <a:rPr lang="cs-CZ" sz="2600" dirty="0" err="1" smtClean="0">
                <a:solidFill>
                  <a:schemeClr val="bg1"/>
                </a:solidFill>
              </a:rPr>
              <a:t>Partizip</a:t>
            </a:r>
            <a:r>
              <a:rPr lang="cs-CZ" sz="2600" dirty="0" smtClean="0">
                <a:solidFill>
                  <a:schemeClr val="bg1"/>
                </a:solidFill>
              </a:rPr>
              <a:t> I, </a:t>
            </a:r>
            <a:r>
              <a:rPr lang="cs-CZ" sz="2600" dirty="0" err="1" smtClean="0">
                <a:solidFill>
                  <a:schemeClr val="bg1"/>
                </a:solidFill>
              </a:rPr>
              <a:t>Partizip</a:t>
            </a:r>
            <a:r>
              <a:rPr lang="cs-CZ" sz="2600" dirty="0" smtClean="0">
                <a:solidFill>
                  <a:schemeClr val="bg1"/>
                </a:solidFill>
              </a:rPr>
              <a:t> II in </a:t>
            </a:r>
            <a:r>
              <a:rPr lang="cs-CZ" sz="2600" dirty="0" err="1" smtClean="0">
                <a:solidFill>
                  <a:schemeClr val="bg1"/>
                </a:solidFill>
              </a:rPr>
              <a:t>Deutsch</a:t>
            </a:r>
            <a:r>
              <a:rPr lang="cs-CZ" sz="2600" dirty="0" smtClean="0">
                <a:solidFill>
                  <a:schemeClr val="bg1"/>
                </a:solidFill>
              </a:rPr>
              <a:t>, </a:t>
            </a:r>
            <a:r>
              <a:rPr lang="cs-CZ" sz="2600" dirty="0" err="1" smtClean="0">
                <a:solidFill>
                  <a:schemeClr val="bg1"/>
                </a:solidFill>
              </a:rPr>
              <a:t>Englisch</a:t>
            </a:r>
            <a:r>
              <a:rPr lang="cs-CZ" sz="2600" dirty="0" smtClean="0">
                <a:solidFill>
                  <a:schemeClr val="bg1"/>
                </a:solidFill>
              </a:rPr>
              <a:t>, </a:t>
            </a:r>
            <a:r>
              <a:rPr lang="cs-CZ" sz="2600" dirty="0" err="1" smtClean="0">
                <a:solidFill>
                  <a:schemeClr val="bg1"/>
                </a:solidFill>
              </a:rPr>
              <a:t>Spanisch</a:t>
            </a:r>
            <a:r>
              <a:rPr lang="cs-CZ" sz="2600" dirty="0">
                <a:solidFill>
                  <a:schemeClr val="bg1"/>
                </a:solidFill>
              </a:rPr>
              <a:t> </a:t>
            </a:r>
            <a:r>
              <a:rPr lang="cs-CZ" sz="2600" dirty="0" err="1" smtClean="0">
                <a:solidFill>
                  <a:schemeClr val="bg1"/>
                </a:solidFill>
              </a:rPr>
              <a:t>und</a:t>
            </a:r>
            <a:r>
              <a:rPr lang="cs-CZ" sz="2600" dirty="0" smtClean="0">
                <a:solidFill>
                  <a:schemeClr val="bg1"/>
                </a:solidFill>
              </a:rPr>
              <a:t> </a:t>
            </a:r>
            <a:r>
              <a:rPr lang="cs-CZ" sz="2600" dirty="0" err="1" smtClean="0">
                <a:solidFill>
                  <a:schemeClr val="bg1"/>
                </a:solidFill>
              </a:rPr>
              <a:t>Französisch</a:t>
            </a:r>
            <a:r>
              <a:rPr lang="cs-CZ" sz="2600" dirty="0" smtClean="0">
                <a:solidFill>
                  <a:schemeClr val="bg1"/>
                </a:solidFill>
              </a:rPr>
              <a:t>. </a:t>
            </a:r>
            <a:endParaRPr lang="cs-CZ" sz="2600" dirty="0">
              <a:solidFill>
                <a:schemeClr val="bg1"/>
              </a:solidFill>
            </a:endParaRPr>
          </a:p>
        </p:txBody>
      </p:sp>
      <p:sp>
        <p:nvSpPr>
          <p:cNvPr id="4" name="Zástupný symbol pro obsah 3"/>
          <p:cNvSpPr>
            <a:spLocks noGrp="1"/>
          </p:cNvSpPr>
          <p:nvPr>
            <p:ph sz="half" idx="2"/>
          </p:nvPr>
        </p:nvSpPr>
        <p:spPr/>
        <p:txBody>
          <a:bodyPr>
            <a:normAutofit lnSpcReduction="10000"/>
          </a:bodyPr>
          <a:lstStyle/>
          <a:p>
            <a:r>
              <a:rPr lang="de-DE" u="sng" dirty="0">
                <a:hlinkClick r:id="rId4"/>
              </a:rPr>
              <a:t>http://www.gah.vs.bw.schule.de/krabat/index.htm</a:t>
            </a:r>
            <a:r>
              <a:rPr lang="de-DE" dirty="0"/>
              <a:t> </a:t>
            </a:r>
            <a:endParaRPr lang="cs-CZ" dirty="0">
              <a:solidFill>
                <a:schemeClr val="bg1"/>
              </a:solidFill>
            </a:endParaRPr>
          </a:p>
          <a:p>
            <a:r>
              <a:rPr lang="de-DE" dirty="0" smtClean="0">
                <a:solidFill>
                  <a:schemeClr val="bg1"/>
                </a:solidFill>
              </a:rPr>
              <a:t>Otfried </a:t>
            </a:r>
            <a:r>
              <a:rPr lang="de-DE" dirty="0" err="1" smtClean="0">
                <a:solidFill>
                  <a:schemeClr val="bg1"/>
                </a:solidFill>
              </a:rPr>
              <a:t>Preussler</a:t>
            </a:r>
            <a:r>
              <a:rPr lang="cs-CZ" dirty="0" smtClean="0">
                <a:solidFill>
                  <a:schemeClr val="bg1"/>
                </a:solidFill>
              </a:rPr>
              <a:t> </a:t>
            </a:r>
            <a:r>
              <a:rPr lang="cs-CZ" dirty="0" err="1" smtClean="0">
                <a:solidFill>
                  <a:schemeClr val="bg1"/>
                </a:solidFill>
              </a:rPr>
              <a:t>ist</a:t>
            </a:r>
            <a:r>
              <a:rPr lang="cs-CZ" dirty="0" smtClean="0">
                <a:solidFill>
                  <a:schemeClr val="bg1"/>
                </a:solidFill>
              </a:rPr>
              <a:t> </a:t>
            </a:r>
            <a:r>
              <a:rPr lang="cs-CZ" dirty="0" err="1" smtClean="0">
                <a:solidFill>
                  <a:schemeClr val="bg1"/>
                </a:solidFill>
              </a:rPr>
              <a:t>ein</a:t>
            </a:r>
            <a:r>
              <a:rPr lang="cs-CZ" dirty="0" smtClean="0">
                <a:solidFill>
                  <a:schemeClr val="bg1"/>
                </a:solidFill>
              </a:rPr>
              <a:t> </a:t>
            </a:r>
            <a:r>
              <a:rPr lang="cs-CZ" dirty="0" err="1" smtClean="0">
                <a:solidFill>
                  <a:schemeClr val="bg1"/>
                </a:solidFill>
              </a:rPr>
              <a:t>deutscher</a:t>
            </a:r>
            <a:r>
              <a:rPr lang="cs-CZ" dirty="0" smtClean="0">
                <a:solidFill>
                  <a:schemeClr val="bg1"/>
                </a:solidFill>
              </a:rPr>
              <a:t> </a:t>
            </a:r>
            <a:r>
              <a:rPr lang="cs-CZ" dirty="0" err="1" smtClean="0">
                <a:solidFill>
                  <a:schemeClr val="bg1"/>
                </a:solidFill>
              </a:rPr>
              <a:t>Schriftsteller</a:t>
            </a:r>
            <a:r>
              <a:rPr lang="cs-CZ" dirty="0" smtClean="0">
                <a:solidFill>
                  <a:schemeClr val="bg1"/>
                </a:solidFill>
              </a:rPr>
              <a:t>, der </a:t>
            </a:r>
            <a:r>
              <a:rPr lang="cs-CZ" dirty="0" err="1" smtClean="0">
                <a:solidFill>
                  <a:schemeClr val="bg1"/>
                </a:solidFill>
              </a:rPr>
              <a:t>für</a:t>
            </a:r>
            <a:r>
              <a:rPr lang="cs-CZ" dirty="0" smtClean="0">
                <a:solidFill>
                  <a:schemeClr val="bg1"/>
                </a:solidFill>
              </a:rPr>
              <a:t> </a:t>
            </a:r>
            <a:r>
              <a:rPr lang="cs-CZ" dirty="0" err="1" smtClean="0">
                <a:solidFill>
                  <a:schemeClr val="bg1"/>
                </a:solidFill>
              </a:rPr>
              <a:t>kleine</a:t>
            </a:r>
            <a:r>
              <a:rPr lang="cs-CZ" dirty="0" smtClean="0">
                <a:solidFill>
                  <a:schemeClr val="bg1"/>
                </a:solidFill>
              </a:rPr>
              <a:t> </a:t>
            </a:r>
            <a:r>
              <a:rPr lang="cs-CZ" dirty="0" err="1" smtClean="0">
                <a:solidFill>
                  <a:schemeClr val="bg1"/>
                </a:solidFill>
              </a:rPr>
              <a:t>Kinder</a:t>
            </a:r>
            <a:r>
              <a:rPr lang="cs-CZ" dirty="0" smtClean="0">
                <a:solidFill>
                  <a:schemeClr val="bg1"/>
                </a:solidFill>
              </a:rPr>
              <a:t> </a:t>
            </a:r>
            <a:r>
              <a:rPr lang="cs-CZ" dirty="0" err="1" smtClean="0">
                <a:solidFill>
                  <a:schemeClr val="bg1"/>
                </a:solidFill>
              </a:rPr>
              <a:t>Märchen</a:t>
            </a:r>
            <a:r>
              <a:rPr lang="cs-CZ" dirty="0" smtClean="0">
                <a:solidFill>
                  <a:schemeClr val="bg1"/>
                </a:solidFill>
              </a:rPr>
              <a:t> </a:t>
            </a:r>
            <a:r>
              <a:rPr lang="cs-CZ" dirty="0" err="1" smtClean="0">
                <a:solidFill>
                  <a:schemeClr val="bg1"/>
                </a:solidFill>
              </a:rPr>
              <a:t>schreibt</a:t>
            </a:r>
            <a:r>
              <a:rPr lang="cs-CZ" dirty="0" smtClean="0">
                <a:solidFill>
                  <a:schemeClr val="bg1"/>
                </a:solidFill>
              </a:rPr>
              <a:t>.</a:t>
            </a:r>
            <a:endParaRPr lang="cs-CZ" dirty="0">
              <a:solidFill>
                <a:schemeClr val="bg1"/>
              </a:solidFill>
            </a:endParaRPr>
          </a:p>
          <a:p>
            <a:r>
              <a:rPr lang="de-DE" u="sng" dirty="0">
                <a:hlinkClick r:id="rId5"/>
              </a:rPr>
              <a:t>https://www.youtube.com/watch?v=btnVbV9zwTg</a:t>
            </a:r>
            <a:r>
              <a:rPr lang="de-DE" dirty="0"/>
              <a:t> </a:t>
            </a:r>
            <a:endParaRPr lang="cs-CZ" dirty="0" smtClean="0"/>
          </a:p>
          <a:p>
            <a:r>
              <a:rPr lang="cs-CZ" dirty="0" smtClean="0">
                <a:solidFill>
                  <a:schemeClr val="bg1"/>
                </a:solidFill>
              </a:rPr>
              <a:t>Der </a:t>
            </a:r>
            <a:r>
              <a:rPr lang="de-DE" dirty="0" smtClean="0">
                <a:solidFill>
                  <a:schemeClr val="bg1"/>
                </a:solidFill>
              </a:rPr>
              <a:t>Räuber </a:t>
            </a:r>
            <a:r>
              <a:rPr lang="de-DE" dirty="0" err="1" smtClean="0">
                <a:solidFill>
                  <a:schemeClr val="bg1"/>
                </a:solidFill>
              </a:rPr>
              <a:t>Hotzenplotz</a:t>
            </a:r>
            <a:r>
              <a:rPr lang="cs-CZ" dirty="0" smtClean="0">
                <a:solidFill>
                  <a:schemeClr val="bg1"/>
                </a:solidFill>
              </a:rPr>
              <a:t> </a:t>
            </a:r>
            <a:r>
              <a:rPr lang="cs-CZ" dirty="0" err="1" smtClean="0">
                <a:solidFill>
                  <a:schemeClr val="bg1"/>
                </a:solidFill>
              </a:rPr>
              <a:t>ist</a:t>
            </a:r>
            <a:r>
              <a:rPr lang="cs-CZ" dirty="0" smtClean="0">
                <a:solidFill>
                  <a:schemeClr val="bg1"/>
                </a:solidFill>
              </a:rPr>
              <a:t> </a:t>
            </a:r>
            <a:r>
              <a:rPr lang="cs-CZ" dirty="0" err="1" smtClean="0">
                <a:solidFill>
                  <a:schemeClr val="bg1"/>
                </a:solidFill>
              </a:rPr>
              <a:t>sein</a:t>
            </a:r>
            <a:r>
              <a:rPr lang="cs-CZ" dirty="0" smtClean="0">
                <a:solidFill>
                  <a:schemeClr val="bg1"/>
                </a:solidFill>
              </a:rPr>
              <a:t> </a:t>
            </a:r>
            <a:r>
              <a:rPr lang="cs-CZ" dirty="0" err="1" smtClean="0">
                <a:solidFill>
                  <a:schemeClr val="bg1"/>
                </a:solidFill>
              </a:rPr>
              <a:t>bekanntestes</a:t>
            </a:r>
            <a:r>
              <a:rPr lang="cs-CZ" dirty="0" smtClean="0">
                <a:solidFill>
                  <a:schemeClr val="bg1"/>
                </a:solidFill>
              </a:rPr>
              <a:t> </a:t>
            </a:r>
            <a:r>
              <a:rPr lang="cs-CZ" dirty="0" err="1" smtClean="0">
                <a:solidFill>
                  <a:schemeClr val="bg1"/>
                </a:solidFill>
              </a:rPr>
              <a:t>Märchen</a:t>
            </a:r>
            <a:r>
              <a:rPr lang="cs-CZ" dirty="0" smtClean="0">
                <a:solidFill>
                  <a:schemeClr val="bg1"/>
                </a:solidFill>
              </a:rPr>
              <a:t>.</a:t>
            </a:r>
            <a:endParaRPr lang="cs-CZ" dirty="0">
              <a:solidFill>
                <a:schemeClr val="bg1"/>
              </a:solidFill>
            </a:endParaRPr>
          </a:p>
          <a:p>
            <a:endParaRPr lang="cs-CZ" dirty="0"/>
          </a:p>
        </p:txBody>
      </p:sp>
    </p:spTree>
    <p:extLst>
      <p:ext uri="{BB962C8B-B14F-4D97-AF65-F5344CB8AC3E}">
        <p14:creationId xmlns:p14="http://schemas.microsoft.com/office/powerpoint/2010/main" val="4233374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4">
              <a:lumMod val="40000"/>
              <a:lumOff val="60000"/>
            </a:schemeClr>
          </a:solidFill>
        </p:spPr>
        <p:txBody>
          <a:bodyPr>
            <a:normAutofit/>
          </a:bodyPr>
          <a:lstStyle/>
          <a:p>
            <a:r>
              <a:rPr lang="cs-CZ" sz="5400" b="1" dirty="0" err="1" smtClean="0">
                <a:solidFill>
                  <a:schemeClr val="bg1"/>
                </a:solidFill>
              </a:rPr>
              <a:t>Ein</a:t>
            </a:r>
            <a:r>
              <a:rPr lang="cs-CZ" sz="5400" b="1" dirty="0" smtClean="0">
                <a:solidFill>
                  <a:schemeClr val="bg1"/>
                </a:solidFill>
              </a:rPr>
              <a:t> </a:t>
            </a:r>
            <a:r>
              <a:rPr lang="cs-CZ" sz="5400" b="1" dirty="0" err="1" smtClean="0">
                <a:solidFill>
                  <a:schemeClr val="bg1"/>
                </a:solidFill>
              </a:rPr>
              <a:t>wenig</a:t>
            </a:r>
            <a:r>
              <a:rPr lang="cs-CZ" sz="5400" b="1" dirty="0" smtClean="0">
                <a:solidFill>
                  <a:schemeClr val="bg1"/>
                </a:solidFill>
              </a:rPr>
              <a:t> </a:t>
            </a:r>
            <a:r>
              <a:rPr lang="cs-CZ" sz="5400" b="1" dirty="0" err="1" smtClean="0">
                <a:solidFill>
                  <a:schemeClr val="bg1"/>
                </a:solidFill>
              </a:rPr>
              <a:t>Theorie</a:t>
            </a:r>
            <a:endParaRPr lang="cs-CZ" sz="5400" b="1" dirty="0">
              <a:solidFill>
                <a:schemeClr val="bg1"/>
              </a:solidFill>
            </a:endParaRPr>
          </a:p>
        </p:txBody>
      </p:sp>
      <p:sp>
        <p:nvSpPr>
          <p:cNvPr id="3" name="Zástupný symbol pro obsah 2"/>
          <p:cNvSpPr>
            <a:spLocks noGrp="1"/>
          </p:cNvSpPr>
          <p:nvPr>
            <p:ph sz="half" idx="1"/>
          </p:nvPr>
        </p:nvSpPr>
        <p:spPr/>
        <p:txBody>
          <a:bodyPr/>
          <a:lstStyle/>
          <a:p>
            <a:r>
              <a:rPr lang="de-DE" u="sng" dirty="0">
                <a:hlinkClick r:id="rId2"/>
              </a:rPr>
              <a:t>http://www.schule-bw.de/schularten/grundschule/1gsfaecher/2deutsch</a:t>
            </a:r>
            <a:r>
              <a:rPr lang="de-DE" u="sng" dirty="0" smtClean="0">
                <a:hlinkClick r:id="rId2"/>
              </a:rPr>
              <a:t>/</a:t>
            </a:r>
            <a:endParaRPr lang="cs-CZ" u="sng" dirty="0" smtClean="0"/>
          </a:p>
          <a:p>
            <a:r>
              <a:rPr lang="de-DE" sz="2400" dirty="0" err="1" smtClean="0">
                <a:solidFill>
                  <a:schemeClr val="bg1"/>
                </a:solidFill>
                <a:latin typeface="Calibri (Základní text)"/>
              </a:rPr>
              <a:t>Kompet</a:t>
            </a:r>
            <a:r>
              <a:rPr lang="cs-CZ" sz="2400" dirty="0" err="1" smtClean="0">
                <a:solidFill>
                  <a:schemeClr val="bg1"/>
                </a:solidFill>
                <a:latin typeface="Calibri (Základní text)"/>
              </a:rPr>
              <a:t>enz</a:t>
            </a:r>
            <a:r>
              <a:rPr lang="de-DE" sz="2400" dirty="0" err="1" smtClean="0">
                <a:solidFill>
                  <a:schemeClr val="bg1"/>
                </a:solidFill>
                <a:latin typeface="Calibri (Základní text)"/>
              </a:rPr>
              <a:t>bereiche</a:t>
            </a:r>
            <a:r>
              <a:rPr lang="de-DE" sz="2400" dirty="0" smtClean="0">
                <a:solidFill>
                  <a:schemeClr val="bg1"/>
                </a:solidFill>
                <a:latin typeface="Calibri (Základní text)"/>
              </a:rPr>
              <a:t> </a:t>
            </a:r>
            <a:r>
              <a:rPr lang="de-DE" sz="2400" dirty="0">
                <a:solidFill>
                  <a:schemeClr val="bg1"/>
                </a:solidFill>
                <a:latin typeface="Calibri (Základní text)"/>
              </a:rPr>
              <a:t>des </a:t>
            </a:r>
            <a:r>
              <a:rPr lang="de-DE" sz="2400" dirty="0" smtClean="0">
                <a:solidFill>
                  <a:schemeClr val="bg1"/>
                </a:solidFill>
                <a:latin typeface="Calibri (Základní text)"/>
              </a:rPr>
              <a:t>Deutsch</a:t>
            </a:r>
            <a:r>
              <a:rPr lang="cs-CZ" sz="2400" dirty="0" smtClean="0">
                <a:solidFill>
                  <a:schemeClr val="bg1"/>
                </a:solidFill>
                <a:latin typeface="Calibri (Základní text)"/>
              </a:rPr>
              <a:t>-</a:t>
            </a:r>
            <a:r>
              <a:rPr lang="de-DE" sz="2400" dirty="0" err="1" smtClean="0">
                <a:solidFill>
                  <a:schemeClr val="bg1"/>
                </a:solidFill>
                <a:latin typeface="Calibri (Základní text)"/>
              </a:rPr>
              <a:t>unterrichts</a:t>
            </a:r>
            <a:r>
              <a:rPr lang="de-DE" sz="2400" dirty="0" smtClean="0">
                <a:solidFill>
                  <a:schemeClr val="bg1"/>
                </a:solidFill>
                <a:latin typeface="Calibri (Základní text)"/>
              </a:rPr>
              <a:t> </a:t>
            </a:r>
            <a:r>
              <a:rPr lang="de-DE" sz="2400" dirty="0">
                <a:solidFill>
                  <a:schemeClr val="bg1"/>
                </a:solidFill>
                <a:latin typeface="Calibri (Základní text)"/>
              </a:rPr>
              <a:t>in der </a:t>
            </a:r>
            <a:r>
              <a:rPr lang="de-DE" sz="2400" dirty="0" smtClean="0">
                <a:solidFill>
                  <a:schemeClr val="bg1"/>
                </a:solidFill>
                <a:latin typeface="Calibri (Základní text)"/>
              </a:rPr>
              <a:t>Grundschule</a:t>
            </a:r>
            <a:r>
              <a:rPr lang="cs-CZ" sz="2400" dirty="0" smtClean="0">
                <a:solidFill>
                  <a:schemeClr val="bg1"/>
                </a:solidFill>
                <a:latin typeface="Calibri (Základní text)"/>
              </a:rPr>
              <a:t> </a:t>
            </a:r>
            <a:r>
              <a:rPr lang="cs-CZ" sz="2400" dirty="0" err="1" smtClean="0">
                <a:solidFill>
                  <a:schemeClr val="bg1"/>
                </a:solidFill>
                <a:latin typeface="Calibri (Základní text)"/>
              </a:rPr>
              <a:t>wie</a:t>
            </a:r>
            <a:r>
              <a:rPr lang="cs-CZ" sz="2400" dirty="0" smtClean="0">
                <a:solidFill>
                  <a:schemeClr val="bg1"/>
                </a:solidFill>
                <a:latin typeface="Calibri (Základní text)"/>
              </a:rPr>
              <a:t> </a:t>
            </a:r>
            <a:r>
              <a:rPr lang="cs-CZ" sz="2400" dirty="0" err="1" smtClean="0">
                <a:solidFill>
                  <a:schemeClr val="bg1"/>
                </a:solidFill>
                <a:latin typeface="Calibri (Základní text)"/>
              </a:rPr>
              <a:t>Schreiben</a:t>
            </a:r>
            <a:r>
              <a:rPr lang="cs-CZ" sz="2400" dirty="0" smtClean="0">
                <a:solidFill>
                  <a:schemeClr val="bg1"/>
                </a:solidFill>
                <a:latin typeface="Calibri (Základní text)"/>
              </a:rPr>
              <a:t>, </a:t>
            </a:r>
            <a:r>
              <a:rPr lang="cs-CZ" sz="2400" dirty="0" err="1" smtClean="0">
                <a:solidFill>
                  <a:schemeClr val="bg1"/>
                </a:solidFill>
                <a:latin typeface="Calibri (Základní text)"/>
              </a:rPr>
              <a:t>Lesen</a:t>
            </a:r>
            <a:r>
              <a:rPr lang="cs-CZ" sz="2400" dirty="0" smtClean="0">
                <a:solidFill>
                  <a:schemeClr val="bg1"/>
                </a:solidFill>
                <a:latin typeface="Calibri (Základní text)"/>
              </a:rPr>
              <a:t>, </a:t>
            </a:r>
            <a:r>
              <a:rPr lang="cs-CZ" sz="2400" dirty="0" err="1" smtClean="0">
                <a:solidFill>
                  <a:schemeClr val="bg1"/>
                </a:solidFill>
                <a:latin typeface="Calibri (Základní text)"/>
              </a:rPr>
              <a:t>Sprechen</a:t>
            </a:r>
            <a:r>
              <a:rPr lang="cs-CZ" sz="2400" dirty="0" smtClean="0">
                <a:solidFill>
                  <a:schemeClr val="bg1"/>
                </a:solidFill>
                <a:latin typeface="Calibri (Základní text)"/>
              </a:rPr>
              <a:t>. </a:t>
            </a:r>
            <a:r>
              <a:rPr lang="cs-CZ" sz="2400" dirty="0" err="1" smtClean="0">
                <a:solidFill>
                  <a:schemeClr val="bg1"/>
                </a:solidFill>
                <a:latin typeface="Calibri (Základní text)"/>
              </a:rPr>
              <a:t>Hier</a:t>
            </a:r>
            <a:r>
              <a:rPr lang="cs-CZ" sz="2400" dirty="0" smtClean="0">
                <a:solidFill>
                  <a:schemeClr val="bg1"/>
                </a:solidFill>
                <a:latin typeface="Calibri (Základní text)"/>
              </a:rPr>
              <a:t> </a:t>
            </a:r>
            <a:r>
              <a:rPr lang="cs-CZ" sz="2400" dirty="0" err="1" smtClean="0">
                <a:solidFill>
                  <a:schemeClr val="bg1"/>
                </a:solidFill>
                <a:latin typeface="Calibri (Základní text)"/>
              </a:rPr>
              <a:t>gibt</a:t>
            </a:r>
            <a:r>
              <a:rPr lang="cs-CZ" sz="2400" dirty="0" smtClean="0">
                <a:solidFill>
                  <a:schemeClr val="bg1"/>
                </a:solidFill>
                <a:latin typeface="Calibri (Základní text)"/>
              </a:rPr>
              <a:t> es Literatur </a:t>
            </a:r>
            <a:r>
              <a:rPr lang="cs-CZ" sz="2400" dirty="0" err="1" smtClean="0">
                <a:solidFill>
                  <a:schemeClr val="bg1"/>
                </a:solidFill>
                <a:latin typeface="Calibri (Základní text)"/>
              </a:rPr>
              <a:t>zum</a:t>
            </a:r>
            <a:r>
              <a:rPr lang="cs-CZ" sz="2400" dirty="0" smtClean="0">
                <a:solidFill>
                  <a:schemeClr val="bg1"/>
                </a:solidFill>
                <a:latin typeface="Calibri (Základní text)"/>
              </a:rPr>
              <a:t> </a:t>
            </a:r>
            <a:r>
              <a:rPr lang="cs-CZ" sz="2400" dirty="0" err="1" smtClean="0">
                <a:solidFill>
                  <a:schemeClr val="bg1"/>
                </a:solidFill>
                <a:latin typeface="Calibri (Základní text)"/>
              </a:rPr>
              <a:t>Unterrichten</a:t>
            </a:r>
            <a:r>
              <a:rPr lang="cs-CZ" sz="2400" dirty="0" smtClean="0">
                <a:solidFill>
                  <a:schemeClr val="bg1"/>
                </a:solidFill>
                <a:latin typeface="Calibri (Základní text)"/>
              </a:rPr>
              <a:t>.</a:t>
            </a:r>
          </a:p>
          <a:p>
            <a:r>
              <a:rPr lang="de-DE" sz="2400" u="sng" dirty="0">
                <a:hlinkClick r:id="rId3"/>
              </a:rPr>
              <a:t>http://www.dailymotion.com/video/x2syib3</a:t>
            </a:r>
            <a:r>
              <a:rPr lang="de-DE" sz="2400" dirty="0"/>
              <a:t> </a:t>
            </a:r>
            <a:r>
              <a:rPr lang="de-DE" sz="2400" dirty="0">
                <a:solidFill>
                  <a:schemeClr val="bg1"/>
                </a:solidFill>
              </a:rPr>
              <a:t>(Jugendliche lernen anders - präsentiert von einer italienischen Deutschlehrerin)</a:t>
            </a:r>
            <a:endParaRPr lang="cs-CZ" sz="2400" dirty="0">
              <a:solidFill>
                <a:schemeClr val="bg1"/>
              </a:solidFill>
            </a:endParaRPr>
          </a:p>
          <a:p>
            <a:endParaRPr lang="cs-CZ" sz="2400" dirty="0">
              <a:solidFill>
                <a:schemeClr val="bg1"/>
              </a:solidFill>
              <a:latin typeface="Calibri (Základní text)"/>
            </a:endParaRPr>
          </a:p>
          <a:p>
            <a:endParaRPr lang="cs-CZ" dirty="0"/>
          </a:p>
        </p:txBody>
      </p:sp>
      <p:sp>
        <p:nvSpPr>
          <p:cNvPr id="4" name="Zástupný symbol pro obsah 3"/>
          <p:cNvSpPr>
            <a:spLocks noGrp="1"/>
          </p:cNvSpPr>
          <p:nvPr>
            <p:ph sz="half" idx="2"/>
          </p:nvPr>
        </p:nvSpPr>
        <p:spPr/>
        <p:txBody>
          <a:bodyPr/>
          <a:lstStyle/>
          <a:p>
            <a:r>
              <a:rPr lang="de-DE" u="sng" dirty="0">
                <a:hlinkClick r:id="rId4"/>
              </a:rPr>
              <a:t>http://www.sekundarschulvorbereitung.ch</a:t>
            </a:r>
            <a:r>
              <a:rPr lang="de-DE" u="sng" dirty="0" smtClean="0">
                <a:hlinkClick r:id="rId4"/>
              </a:rPr>
              <a:t>/</a:t>
            </a:r>
            <a:endParaRPr lang="cs-CZ" u="sng" dirty="0" smtClean="0"/>
          </a:p>
          <a:p>
            <a:r>
              <a:rPr lang="de-DE" u="sng" dirty="0">
                <a:hlinkClick r:id="rId5"/>
              </a:rPr>
              <a:t>http://www.mittelschulvorbereitung.ch</a:t>
            </a:r>
            <a:r>
              <a:rPr lang="de-DE" u="sng" dirty="0" smtClean="0">
                <a:hlinkClick r:id="rId5"/>
              </a:rPr>
              <a:t>/</a:t>
            </a:r>
            <a:endParaRPr lang="cs-CZ" dirty="0"/>
          </a:p>
          <a:p>
            <a:r>
              <a:rPr lang="cs-CZ" sz="2600" dirty="0" err="1" smtClean="0">
                <a:solidFill>
                  <a:schemeClr val="bg1"/>
                </a:solidFill>
              </a:rPr>
              <a:t>Auf</a:t>
            </a:r>
            <a:r>
              <a:rPr lang="cs-CZ" sz="2600" dirty="0" smtClean="0">
                <a:solidFill>
                  <a:schemeClr val="bg1"/>
                </a:solidFill>
              </a:rPr>
              <a:t> </a:t>
            </a:r>
            <a:r>
              <a:rPr lang="cs-CZ" sz="2600" dirty="0" err="1" smtClean="0">
                <a:solidFill>
                  <a:schemeClr val="bg1"/>
                </a:solidFill>
              </a:rPr>
              <a:t>dieser</a:t>
            </a:r>
            <a:r>
              <a:rPr lang="cs-CZ" sz="2600" dirty="0" smtClean="0">
                <a:solidFill>
                  <a:schemeClr val="bg1"/>
                </a:solidFill>
              </a:rPr>
              <a:t> </a:t>
            </a:r>
            <a:r>
              <a:rPr lang="cs-CZ" sz="2600" dirty="0" err="1" smtClean="0">
                <a:solidFill>
                  <a:schemeClr val="bg1"/>
                </a:solidFill>
              </a:rPr>
              <a:t>Webseite</a:t>
            </a:r>
            <a:r>
              <a:rPr lang="cs-CZ" sz="2600" dirty="0" smtClean="0">
                <a:solidFill>
                  <a:schemeClr val="bg1"/>
                </a:solidFill>
              </a:rPr>
              <a:t> </a:t>
            </a:r>
            <a:r>
              <a:rPr lang="cs-CZ" sz="2600" dirty="0" err="1" smtClean="0">
                <a:solidFill>
                  <a:schemeClr val="bg1"/>
                </a:solidFill>
              </a:rPr>
              <a:t>sind</a:t>
            </a:r>
            <a:r>
              <a:rPr lang="cs-CZ" sz="2600" dirty="0" smtClean="0">
                <a:solidFill>
                  <a:schemeClr val="bg1"/>
                </a:solidFill>
              </a:rPr>
              <a:t> </a:t>
            </a:r>
            <a:r>
              <a:rPr lang="cs-CZ" sz="2600" dirty="0" err="1" smtClean="0">
                <a:solidFill>
                  <a:schemeClr val="bg1"/>
                </a:solidFill>
              </a:rPr>
              <a:t>verschie-dene</a:t>
            </a:r>
            <a:r>
              <a:rPr lang="cs-CZ" sz="2600" dirty="0" smtClean="0">
                <a:solidFill>
                  <a:schemeClr val="bg1"/>
                </a:solidFill>
              </a:rPr>
              <a:t> </a:t>
            </a:r>
            <a:r>
              <a:rPr lang="cs-CZ" sz="2600" dirty="0" err="1" smtClean="0">
                <a:solidFill>
                  <a:schemeClr val="bg1"/>
                </a:solidFill>
              </a:rPr>
              <a:t>Grammatikübungen</a:t>
            </a:r>
            <a:r>
              <a:rPr lang="cs-CZ" sz="2600" dirty="0" smtClean="0">
                <a:solidFill>
                  <a:schemeClr val="bg1"/>
                </a:solidFill>
              </a:rPr>
              <a:t> </a:t>
            </a:r>
            <a:r>
              <a:rPr lang="cs-CZ" sz="2600" dirty="0" err="1" smtClean="0">
                <a:solidFill>
                  <a:schemeClr val="bg1"/>
                </a:solidFill>
              </a:rPr>
              <a:t>und</a:t>
            </a:r>
            <a:r>
              <a:rPr lang="cs-CZ" sz="2600" dirty="0" smtClean="0">
                <a:solidFill>
                  <a:schemeClr val="bg1"/>
                </a:solidFill>
              </a:rPr>
              <a:t> </a:t>
            </a:r>
            <a:r>
              <a:rPr lang="cs-CZ" sz="2600" dirty="0" err="1" smtClean="0">
                <a:solidFill>
                  <a:schemeClr val="bg1"/>
                </a:solidFill>
              </a:rPr>
              <a:t>Arbeitsblätter</a:t>
            </a:r>
            <a:r>
              <a:rPr lang="cs-CZ" sz="2600" dirty="0" smtClean="0">
                <a:solidFill>
                  <a:schemeClr val="bg1"/>
                </a:solidFill>
              </a:rPr>
              <a:t>, </a:t>
            </a:r>
            <a:r>
              <a:rPr lang="cs-CZ" sz="2600" dirty="0" err="1" smtClean="0">
                <a:solidFill>
                  <a:schemeClr val="bg1"/>
                </a:solidFill>
              </a:rPr>
              <a:t>die</a:t>
            </a:r>
            <a:r>
              <a:rPr lang="cs-CZ" sz="2600" dirty="0" smtClean="0">
                <a:solidFill>
                  <a:schemeClr val="bg1"/>
                </a:solidFill>
              </a:rPr>
              <a:t> </a:t>
            </a:r>
            <a:r>
              <a:rPr lang="cs-CZ" sz="2600" dirty="0" err="1" smtClean="0">
                <a:solidFill>
                  <a:schemeClr val="bg1"/>
                </a:solidFill>
              </a:rPr>
              <a:t>wir</a:t>
            </a:r>
            <a:r>
              <a:rPr lang="cs-CZ" sz="2600" dirty="0" smtClean="0">
                <a:solidFill>
                  <a:schemeClr val="bg1"/>
                </a:solidFill>
              </a:rPr>
              <a:t> </a:t>
            </a:r>
            <a:r>
              <a:rPr lang="cs-CZ" sz="2600" dirty="0" err="1" smtClean="0">
                <a:solidFill>
                  <a:schemeClr val="bg1"/>
                </a:solidFill>
              </a:rPr>
              <a:t>im</a:t>
            </a:r>
            <a:r>
              <a:rPr lang="cs-CZ" sz="2600" dirty="0" smtClean="0">
                <a:solidFill>
                  <a:schemeClr val="bg1"/>
                </a:solidFill>
              </a:rPr>
              <a:t> </a:t>
            </a:r>
            <a:r>
              <a:rPr lang="cs-CZ" sz="2600" dirty="0" err="1" smtClean="0">
                <a:solidFill>
                  <a:schemeClr val="bg1"/>
                </a:solidFill>
              </a:rPr>
              <a:t>Deutsch-unterricht</a:t>
            </a:r>
            <a:r>
              <a:rPr lang="cs-CZ" sz="2600" dirty="0" smtClean="0">
                <a:solidFill>
                  <a:schemeClr val="bg1"/>
                </a:solidFill>
              </a:rPr>
              <a:t> </a:t>
            </a:r>
            <a:r>
              <a:rPr lang="cs-CZ" sz="2600" dirty="0" err="1" smtClean="0">
                <a:solidFill>
                  <a:schemeClr val="bg1"/>
                </a:solidFill>
              </a:rPr>
              <a:t>benutzen</a:t>
            </a:r>
            <a:r>
              <a:rPr lang="cs-CZ" sz="2600" dirty="0" smtClean="0">
                <a:solidFill>
                  <a:schemeClr val="bg1"/>
                </a:solidFill>
              </a:rPr>
              <a:t> </a:t>
            </a:r>
            <a:r>
              <a:rPr lang="cs-CZ" sz="2600" dirty="0" err="1" smtClean="0">
                <a:solidFill>
                  <a:schemeClr val="bg1"/>
                </a:solidFill>
              </a:rPr>
              <a:t>können</a:t>
            </a:r>
            <a:r>
              <a:rPr lang="cs-CZ" sz="2600" dirty="0" smtClean="0">
                <a:solidFill>
                  <a:schemeClr val="bg1"/>
                </a:solidFill>
              </a:rPr>
              <a:t>.</a:t>
            </a:r>
            <a:endParaRPr lang="cs-CZ" sz="2600" dirty="0">
              <a:solidFill>
                <a:schemeClr val="bg1"/>
              </a:solidFill>
            </a:endParaRPr>
          </a:p>
        </p:txBody>
      </p:sp>
    </p:spTree>
    <p:extLst>
      <p:ext uri="{BB962C8B-B14F-4D97-AF65-F5344CB8AC3E}">
        <p14:creationId xmlns:p14="http://schemas.microsoft.com/office/powerpoint/2010/main" val="3473494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4">
              <a:lumMod val="40000"/>
              <a:lumOff val="60000"/>
            </a:schemeClr>
          </a:solidFill>
        </p:spPr>
        <p:txBody>
          <a:bodyPr/>
          <a:lstStyle/>
          <a:p>
            <a:r>
              <a:rPr lang="cs-CZ" sz="5400" b="1" dirty="0" smtClean="0">
                <a:solidFill>
                  <a:schemeClr val="bg1"/>
                </a:solidFill>
                <a:latin typeface="Calibri (Základní text)"/>
              </a:rPr>
              <a:t>Filme </a:t>
            </a:r>
            <a:r>
              <a:rPr lang="cs-CZ" sz="5400" b="1" dirty="0" err="1" smtClean="0">
                <a:solidFill>
                  <a:schemeClr val="bg1"/>
                </a:solidFill>
                <a:latin typeface="Calibri (Základní text)"/>
              </a:rPr>
              <a:t>im</a:t>
            </a:r>
            <a:r>
              <a:rPr lang="cs-CZ" sz="5400" b="1" dirty="0" smtClean="0">
                <a:solidFill>
                  <a:schemeClr val="bg1"/>
                </a:solidFill>
                <a:latin typeface="Calibri (Základní text)"/>
              </a:rPr>
              <a:t> </a:t>
            </a:r>
            <a:r>
              <a:rPr lang="cs-CZ" sz="5400" b="1" dirty="0" err="1" smtClean="0">
                <a:solidFill>
                  <a:schemeClr val="bg1"/>
                </a:solidFill>
                <a:latin typeface="Calibri (Základní text)"/>
              </a:rPr>
              <a:t>Unterricht</a:t>
            </a:r>
            <a:r>
              <a:rPr lang="cs-CZ" dirty="0" smtClean="0"/>
              <a:t> </a:t>
            </a:r>
            <a:endParaRPr lang="cs-CZ" dirty="0"/>
          </a:p>
        </p:txBody>
      </p:sp>
      <p:sp>
        <p:nvSpPr>
          <p:cNvPr id="3" name="Zástupný symbol pro obsah 2"/>
          <p:cNvSpPr>
            <a:spLocks noGrp="1"/>
          </p:cNvSpPr>
          <p:nvPr>
            <p:ph sz="half" idx="1"/>
          </p:nvPr>
        </p:nvSpPr>
        <p:spPr/>
        <p:txBody>
          <a:bodyPr>
            <a:normAutofit/>
          </a:bodyPr>
          <a:lstStyle/>
          <a:p>
            <a:r>
              <a:rPr lang="de-DE" u="sng" dirty="0">
                <a:hlinkClick r:id="rId2"/>
              </a:rPr>
              <a:t>http://</a:t>
            </a:r>
            <a:r>
              <a:rPr lang="de-DE" u="sng" dirty="0" smtClean="0">
                <a:hlinkClick r:id="rId2"/>
              </a:rPr>
              <a:t>www.chip.de/bildergalerie/Die-100-besten-Gratis-Filme-Galerie_58605516.html</a:t>
            </a:r>
            <a:endParaRPr lang="cs-CZ" u="sng" dirty="0" smtClean="0"/>
          </a:p>
          <a:p>
            <a:r>
              <a:rPr lang="de-DE" u="sng" dirty="0">
                <a:hlinkClick r:id="rId3"/>
              </a:rPr>
              <a:t>http://www.videoload.de/filme/kostenlose-filme</a:t>
            </a:r>
            <a:endParaRPr lang="cs-CZ" dirty="0"/>
          </a:p>
          <a:p>
            <a:r>
              <a:rPr lang="de-DE" u="sng" dirty="0">
                <a:hlinkClick r:id="rId4"/>
              </a:rPr>
              <a:t>http://www.netzkino.de/</a:t>
            </a:r>
            <a:endParaRPr lang="cs-CZ" dirty="0"/>
          </a:p>
          <a:p>
            <a:endParaRPr lang="cs-CZ" dirty="0"/>
          </a:p>
        </p:txBody>
      </p:sp>
      <p:sp>
        <p:nvSpPr>
          <p:cNvPr id="4" name="Zástupný symbol pro obsah 3"/>
          <p:cNvSpPr>
            <a:spLocks noGrp="1"/>
          </p:cNvSpPr>
          <p:nvPr>
            <p:ph sz="half" idx="2"/>
          </p:nvPr>
        </p:nvSpPr>
        <p:spPr/>
        <p:txBody>
          <a:bodyPr>
            <a:normAutofit/>
          </a:bodyPr>
          <a:lstStyle/>
          <a:p>
            <a:r>
              <a:rPr lang="cs-CZ" dirty="0" smtClean="0">
                <a:solidFill>
                  <a:schemeClr val="bg1"/>
                </a:solidFill>
                <a:latin typeface="Calibri (Základní text)"/>
              </a:rPr>
              <a:t>Die Gratis-Filme </a:t>
            </a:r>
            <a:r>
              <a:rPr lang="cs-CZ" dirty="0">
                <a:solidFill>
                  <a:schemeClr val="bg1"/>
                </a:solidFill>
                <a:latin typeface="Calibri (Základní text)"/>
              </a:rPr>
              <a:t>kann man </a:t>
            </a:r>
            <a:r>
              <a:rPr lang="cs-CZ" dirty="0" err="1">
                <a:solidFill>
                  <a:schemeClr val="bg1"/>
                </a:solidFill>
                <a:latin typeface="Calibri (Základní text)"/>
              </a:rPr>
              <a:t>auch</a:t>
            </a:r>
            <a:r>
              <a:rPr lang="cs-CZ" dirty="0">
                <a:solidFill>
                  <a:schemeClr val="bg1"/>
                </a:solidFill>
                <a:latin typeface="Calibri (Základní text)"/>
              </a:rPr>
              <a:t> </a:t>
            </a:r>
            <a:r>
              <a:rPr lang="cs-CZ" dirty="0" err="1">
                <a:solidFill>
                  <a:schemeClr val="bg1"/>
                </a:solidFill>
                <a:latin typeface="Calibri (Základní text)"/>
              </a:rPr>
              <a:t>im</a:t>
            </a:r>
            <a:r>
              <a:rPr lang="cs-CZ" dirty="0">
                <a:solidFill>
                  <a:schemeClr val="bg1"/>
                </a:solidFill>
                <a:latin typeface="Calibri (Základní text)"/>
              </a:rPr>
              <a:t> </a:t>
            </a:r>
            <a:r>
              <a:rPr lang="cs-CZ" dirty="0" err="1">
                <a:solidFill>
                  <a:schemeClr val="bg1"/>
                </a:solidFill>
                <a:latin typeface="Calibri (Základní text)"/>
              </a:rPr>
              <a:t>Unterricht</a:t>
            </a:r>
            <a:r>
              <a:rPr lang="cs-CZ" dirty="0">
                <a:solidFill>
                  <a:schemeClr val="bg1"/>
                </a:solidFill>
                <a:latin typeface="Calibri (Základní text)"/>
              </a:rPr>
              <a:t> </a:t>
            </a:r>
            <a:r>
              <a:rPr lang="cs-CZ" dirty="0" err="1">
                <a:solidFill>
                  <a:schemeClr val="bg1"/>
                </a:solidFill>
                <a:latin typeface="Calibri (Základní text)"/>
              </a:rPr>
              <a:t>benutzen</a:t>
            </a:r>
            <a:r>
              <a:rPr lang="cs-CZ" dirty="0">
                <a:solidFill>
                  <a:schemeClr val="bg1"/>
                </a:solidFill>
                <a:latin typeface="Calibri (Základní text)"/>
              </a:rPr>
              <a:t>.</a:t>
            </a:r>
          </a:p>
          <a:p>
            <a:r>
              <a:rPr lang="cs-CZ" dirty="0">
                <a:solidFill>
                  <a:schemeClr val="bg1"/>
                </a:solidFill>
                <a:latin typeface="Calibri (Základní text)"/>
              </a:rPr>
              <a:t>Man </a:t>
            </a:r>
            <a:r>
              <a:rPr lang="cs-CZ" dirty="0" err="1">
                <a:solidFill>
                  <a:schemeClr val="bg1"/>
                </a:solidFill>
                <a:latin typeface="Calibri (Základní text)"/>
              </a:rPr>
              <a:t>muss</a:t>
            </a:r>
            <a:r>
              <a:rPr lang="cs-CZ" dirty="0">
                <a:solidFill>
                  <a:schemeClr val="bg1"/>
                </a:solidFill>
                <a:latin typeface="Calibri (Základní text)"/>
              </a:rPr>
              <a:t> </a:t>
            </a:r>
            <a:r>
              <a:rPr lang="cs-CZ" dirty="0" err="1">
                <a:solidFill>
                  <a:schemeClr val="bg1"/>
                </a:solidFill>
                <a:latin typeface="Calibri (Základní text)"/>
              </a:rPr>
              <a:t>nicht</a:t>
            </a:r>
            <a:r>
              <a:rPr lang="cs-CZ" dirty="0">
                <a:solidFill>
                  <a:schemeClr val="bg1"/>
                </a:solidFill>
                <a:latin typeface="Calibri (Základní text)"/>
              </a:rPr>
              <a:t> den </a:t>
            </a:r>
            <a:r>
              <a:rPr lang="cs-CZ" dirty="0" err="1">
                <a:solidFill>
                  <a:schemeClr val="bg1"/>
                </a:solidFill>
                <a:latin typeface="Calibri (Základní text)"/>
              </a:rPr>
              <a:t>ganzen</a:t>
            </a:r>
            <a:r>
              <a:rPr lang="cs-CZ" dirty="0">
                <a:solidFill>
                  <a:schemeClr val="bg1"/>
                </a:solidFill>
                <a:latin typeface="Calibri (Základní text)"/>
              </a:rPr>
              <a:t> Film </a:t>
            </a:r>
            <a:r>
              <a:rPr lang="cs-CZ" dirty="0" err="1" smtClean="0">
                <a:solidFill>
                  <a:schemeClr val="bg1"/>
                </a:solidFill>
                <a:latin typeface="Calibri (Základní text)"/>
              </a:rPr>
              <a:t>zeigen</a:t>
            </a:r>
            <a:r>
              <a:rPr lang="cs-CZ" dirty="0" smtClean="0">
                <a:solidFill>
                  <a:schemeClr val="bg1"/>
                </a:solidFill>
                <a:latin typeface="Calibri (Základní text)"/>
              </a:rPr>
              <a:t>, </a:t>
            </a:r>
            <a:r>
              <a:rPr lang="cs-CZ" dirty="0" err="1">
                <a:solidFill>
                  <a:schemeClr val="bg1"/>
                </a:solidFill>
                <a:latin typeface="Calibri (Základní text)"/>
              </a:rPr>
              <a:t>sondern</a:t>
            </a:r>
            <a:r>
              <a:rPr lang="cs-CZ" dirty="0">
                <a:solidFill>
                  <a:schemeClr val="bg1"/>
                </a:solidFill>
                <a:latin typeface="Calibri (Základní text)"/>
              </a:rPr>
              <a:t> </a:t>
            </a:r>
            <a:r>
              <a:rPr lang="cs-CZ" dirty="0" err="1">
                <a:solidFill>
                  <a:schemeClr val="bg1"/>
                </a:solidFill>
                <a:latin typeface="Calibri (Základní text)"/>
              </a:rPr>
              <a:t>nur</a:t>
            </a:r>
            <a:r>
              <a:rPr lang="cs-CZ" dirty="0">
                <a:solidFill>
                  <a:schemeClr val="bg1"/>
                </a:solidFill>
                <a:latin typeface="Calibri (Základní text)"/>
              </a:rPr>
              <a:t> </a:t>
            </a:r>
            <a:r>
              <a:rPr lang="cs-CZ" dirty="0" smtClean="0">
                <a:solidFill>
                  <a:schemeClr val="bg1"/>
                </a:solidFill>
                <a:latin typeface="Calibri (Základní text)"/>
              </a:rPr>
              <a:t>den </a:t>
            </a:r>
            <a:r>
              <a:rPr lang="cs-CZ" dirty="0" err="1">
                <a:solidFill>
                  <a:schemeClr val="bg1"/>
                </a:solidFill>
                <a:latin typeface="Calibri (Základní text)"/>
              </a:rPr>
              <a:t>Teil</a:t>
            </a:r>
            <a:r>
              <a:rPr lang="cs-CZ" dirty="0">
                <a:solidFill>
                  <a:schemeClr val="bg1"/>
                </a:solidFill>
                <a:latin typeface="Calibri (Základní text)"/>
              </a:rPr>
              <a:t>, </a:t>
            </a:r>
            <a:r>
              <a:rPr lang="cs-CZ" dirty="0" smtClean="0">
                <a:solidFill>
                  <a:schemeClr val="bg1"/>
                </a:solidFill>
                <a:latin typeface="Calibri (Základní text)"/>
              </a:rPr>
              <a:t>der </a:t>
            </a:r>
            <a:r>
              <a:rPr lang="cs-CZ" dirty="0" err="1" smtClean="0">
                <a:solidFill>
                  <a:schemeClr val="bg1"/>
                </a:solidFill>
                <a:latin typeface="Calibri (Základní text)"/>
              </a:rPr>
              <a:t>für</a:t>
            </a:r>
            <a:r>
              <a:rPr lang="cs-CZ" dirty="0" smtClean="0">
                <a:solidFill>
                  <a:schemeClr val="bg1"/>
                </a:solidFill>
                <a:latin typeface="Calibri (Základní text)"/>
              </a:rPr>
              <a:t> den </a:t>
            </a:r>
            <a:r>
              <a:rPr lang="cs-CZ" dirty="0" err="1">
                <a:solidFill>
                  <a:schemeClr val="bg1"/>
                </a:solidFill>
                <a:latin typeface="Calibri (Základní text)"/>
              </a:rPr>
              <a:t>Unterricht</a:t>
            </a:r>
            <a:r>
              <a:rPr lang="cs-CZ" dirty="0">
                <a:solidFill>
                  <a:schemeClr val="bg1"/>
                </a:solidFill>
                <a:latin typeface="Calibri (Základní text)"/>
              </a:rPr>
              <a:t> </a:t>
            </a:r>
            <a:r>
              <a:rPr lang="cs-CZ" dirty="0" err="1" smtClean="0">
                <a:solidFill>
                  <a:schemeClr val="bg1"/>
                </a:solidFill>
                <a:latin typeface="Calibri (Základní text)"/>
              </a:rPr>
              <a:t>interessant</a:t>
            </a:r>
            <a:r>
              <a:rPr lang="cs-CZ" dirty="0" smtClean="0">
                <a:solidFill>
                  <a:schemeClr val="bg1"/>
                </a:solidFill>
                <a:latin typeface="Calibri (Základní text)"/>
              </a:rPr>
              <a:t> </a:t>
            </a:r>
            <a:r>
              <a:rPr lang="cs-CZ" dirty="0" err="1" smtClean="0">
                <a:solidFill>
                  <a:schemeClr val="bg1"/>
                </a:solidFill>
                <a:latin typeface="Calibri (Základní text)"/>
              </a:rPr>
              <a:t>ist</a:t>
            </a:r>
            <a:r>
              <a:rPr lang="cs-CZ" dirty="0">
                <a:solidFill>
                  <a:schemeClr val="bg1"/>
                </a:solidFill>
                <a:latin typeface="Calibri (Základní text)"/>
              </a:rPr>
              <a:t>. Es kann </a:t>
            </a:r>
            <a:r>
              <a:rPr lang="cs-CZ" dirty="0" err="1">
                <a:solidFill>
                  <a:schemeClr val="bg1"/>
                </a:solidFill>
                <a:latin typeface="Calibri (Základní text)"/>
              </a:rPr>
              <a:t>nur</a:t>
            </a:r>
            <a:r>
              <a:rPr lang="cs-CZ" dirty="0">
                <a:solidFill>
                  <a:schemeClr val="bg1"/>
                </a:solidFill>
                <a:latin typeface="Calibri (Základní text)"/>
              </a:rPr>
              <a:t> </a:t>
            </a:r>
            <a:r>
              <a:rPr lang="cs-CZ" dirty="0" err="1">
                <a:solidFill>
                  <a:schemeClr val="bg1"/>
                </a:solidFill>
                <a:latin typeface="Calibri (Základní text)"/>
              </a:rPr>
              <a:t>eine</a:t>
            </a:r>
            <a:r>
              <a:rPr lang="cs-CZ" dirty="0">
                <a:solidFill>
                  <a:schemeClr val="bg1"/>
                </a:solidFill>
                <a:latin typeface="Calibri (Základní text)"/>
              </a:rPr>
              <a:t> </a:t>
            </a:r>
            <a:r>
              <a:rPr lang="cs-CZ" dirty="0" err="1">
                <a:solidFill>
                  <a:schemeClr val="bg1"/>
                </a:solidFill>
                <a:latin typeface="Calibri (Základní text)"/>
              </a:rPr>
              <a:t>Vorstellung</a:t>
            </a:r>
            <a:r>
              <a:rPr lang="cs-CZ" dirty="0">
                <a:solidFill>
                  <a:schemeClr val="bg1"/>
                </a:solidFill>
                <a:latin typeface="Calibri (Základní text)"/>
              </a:rPr>
              <a:t> </a:t>
            </a:r>
            <a:r>
              <a:rPr lang="cs-CZ" dirty="0" err="1" smtClean="0">
                <a:solidFill>
                  <a:schemeClr val="bg1"/>
                </a:solidFill>
                <a:latin typeface="Calibri (Základní text)"/>
              </a:rPr>
              <a:t>sein</a:t>
            </a:r>
            <a:r>
              <a:rPr lang="cs-CZ" dirty="0" smtClean="0">
                <a:solidFill>
                  <a:schemeClr val="bg1"/>
                </a:solidFill>
                <a:latin typeface="Calibri (Základní text)"/>
              </a:rPr>
              <a:t> </a:t>
            </a:r>
            <a:r>
              <a:rPr lang="cs-CZ" dirty="0">
                <a:solidFill>
                  <a:schemeClr val="bg1"/>
                </a:solidFill>
                <a:latin typeface="Calibri (Základní text)"/>
              </a:rPr>
              <a:t>oder </a:t>
            </a:r>
            <a:r>
              <a:rPr lang="cs-CZ" dirty="0" err="1">
                <a:solidFill>
                  <a:schemeClr val="bg1"/>
                </a:solidFill>
                <a:latin typeface="Calibri (Základní text)"/>
              </a:rPr>
              <a:t>eine</a:t>
            </a:r>
            <a:r>
              <a:rPr lang="cs-CZ" dirty="0">
                <a:solidFill>
                  <a:schemeClr val="bg1"/>
                </a:solidFill>
                <a:latin typeface="Calibri (Základní text)"/>
              </a:rPr>
              <a:t> </a:t>
            </a:r>
            <a:r>
              <a:rPr lang="cs-CZ" dirty="0" err="1">
                <a:solidFill>
                  <a:schemeClr val="bg1"/>
                </a:solidFill>
                <a:latin typeface="Calibri (Základní text)"/>
              </a:rPr>
              <a:t>Beschreibung</a:t>
            </a:r>
            <a:r>
              <a:rPr lang="cs-CZ" dirty="0">
                <a:solidFill>
                  <a:schemeClr val="bg1"/>
                </a:solidFill>
                <a:latin typeface="Calibri (Základní text)"/>
              </a:rPr>
              <a:t> </a:t>
            </a:r>
            <a:r>
              <a:rPr lang="cs-CZ" dirty="0" err="1">
                <a:solidFill>
                  <a:schemeClr val="bg1"/>
                </a:solidFill>
                <a:latin typeface="Calibri (Základní text)"/>
              </a:rPr>
              <a:t>usw</a:t>
            </a:r>
            <a:r>
              <a:rPr lang="cs-CZ" dirty="0">
                <a:solidFill>
                  <a:schemeClr val="bg1"/>
                </a:solidFill>
                <a:latin typeface="Calibri (Základní text)"/>
              </a:rPr>
              <a:t>. </a:t>
            </a:r>
          </a:p>
          <a:p>
            <a:endParaRPr lang="cs-CZ" dirty="0"/>
          </a:p>
        </p:txBody>
      </p:sp>
    </p:spTree>
    <p:extLst>
      <p:ext uri="{BB962C8B-B14F-4D97-AF65-F5344CB8AC3E}">
        <p14:creationId xmlns:p14="http://schemas.microsoft.com/office/powerpoint/2010/main" val="3920594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4">
              <a:lumMod val="40000"/>
              <a:lumOff val="60000"/>
            </a:schemeClr>
          </a:solidFill>
        </p:spPr>
        <p:txBody>
          <a:bodyPr>
            <a:normAutofit/>
          </a:bodyPr>
          <a:lstStyle/>
          <a:p>
            <a:r>
              <a:rPr lang="cs-CZ" sz="6000" b="1" dirty="0" err="1" smtClean="0">
                <a:solidFill>
                  <a:schemeClr val="bg1"/>
                </a:solidFill>
                <a:latin typeface="+mn-lt"/>
              </a:rPr>
              <a:t>Kinderarbeiten</a:t>
            </a:r>
            <a:endParaRPr lang="cs-CZ" sz="6000" b="1" dirty="0">
              <a:solidFill>
                <a:schemeClr val="bg1"/>
              </a:solidFill>
              <a:latin typeface="+mn-lt"/>
            </a:endParaRPr>
          </a:p>
        </p:txBody>
      </p:sp>
      <p:sp>
        <p:nvSpPr>
          <p:cNvPr id="3" name="Zástupný symbol pro obsah 2"/>
          <p:cNvSpPr>
            <a:spLocks noGrp="1"/>
          </p:cNvSpPr>
          <p:nvPr>
            <p:ph sz="half" idx="1"/>
          </p:nvPr>
        </p:nvSpPr>
        <p:spPr/>
        <p:txBody>
          <a:bodyPr>
            <a:normAutofit fontScale="92500" lnSpcReduction="20000"/>
          </a:bodyPr>
          <a:lstStyle/>
          <a:p>
            <a:r>
              <a:rPr lang="de-DE" sz="2600" dirty="0">
                <a:solidFill>
                  <a:schemeClr val="bg1"/>
                </a:solidFill>
              </a:rPr>
              <a:t>Ein Unterrichtsprojekt im Rahmen des Deutschunterrichts </a:t>
            </a:r>
            <a:r>
              <a:rPr lang="cs-CZ" sz="2600" dirty="0" err="1" smtClean="0">
                <a:solidFill>
                  <a:schemeClr val="bg1"/>
                </a:solidFill>
              </a:rPr>
              <a:t>einer</a:t>
            </a:r>
            <a:r>
              <a:rPr lang="cs-CZ" sz="2600" dirty="0" smtClean="0">
                <a:solidFill>
                  <a:schemeClr val="bg1"/>
                </a:solidFill>
              </a:rPr>
              <a:t> 7.</a:t>
            </a:r>
            <a:r>
              <a:rPr lang="de-DE" sz="2600" dirty="0" smtClean="0">
                <a:solidFill>
                  <a:schemeClr val="bg1"/>
                </a:solidFill>
              </a:rPr>
              <a:t> </a:t>
            </a:r>
            <a:r>
              <a:rPr lang="de-DE" sz="2600" dirty="0">
                <a:solidFill>
                  <a:schemeClr val="bg1"/>
                </a:solidFill>
              </a:rPr>
              <a:t>Klasse </a:t>
            </a:r>
            <a:r>
              <a:rPr lang="de-DE" sz="2600" dirty="0" smtClean="0">
                <a:solidFill>
                  <a:schemeClr val="bg1"/>
                </a:solidFill>
              </a:rPr>
              <a:t>im </a:t>
            </a:r>
            <a:r>
              <a:rPr lang="de-DE" sz="2600" dirty="0">
                <a:solidFill>
                  <a:schemeClr val="bg1"/>
                </a:solidFill>
              </a:rPr>
              <a:t>Schuljahr 2001/02 </a:t>
            </a:r>
            <a:r>
              <a:rPr lang="de-DE" sz="2600" dirty="0" smtClean="0">
                <a:solidFill>
                  <a:schemeClr val="bg1"/>
                </a:solidFill>
              </a:rPr>
              <a:t>nach </a:t>
            </a:r>
            <a:r>
              <a:rPr lang="de-DE" sz="2600" dirty="0">
                <a:solidFill>
                  <a:schemeClr val="bg1"/>
                </a:solidFill>
              </a:rPr>
              <a:t>dem </a:t>
            </a:r>
            <a:r>
              <a:rPr lang="de-DE" sz="2600" dirty="0" err="1" smtClean="0">
                <a:solidFill>
                  <a:schemeClr val="bg1"/>
                </a:solidFill>
              </a:rPr>
              <a:t>Jugen</a:t>
            </a:r>
            <a:r>
              <a:rPr lang="cs-CZ" sz="2600" dirty="0" smtClean="0">
                <a:solidFill>
                  <a:schemeClr val="bg1"/>
                </a:solidFill>
              </a:rPr>
              <a:t>-</a:t>
            </a:r>
            <a:r>
              <a:rPr lang="de-DE" sz="2600" dirty="0" smtClean="0">
                <a:solidFill>
                  <a:schemeClr val="bg1"/>
                </a:solidFill>
              </a:rPr>
              <a:t>buch von </a:t>
            </a:r>
            <a:r>
              <a:rPr lang="de-DE" sz="2600" dirty="0">
                <a:solidFill>
                  <a:schemeClr val="bg1"/>
                </a:solidFill>
              </a:rPr>
              <a:t>Myron </a:t>
            </a:r>
            <a:r>
              <a:rPr lang="de-DE" sz="2600" dirty="0" err="1" smtClean="0">
                <a:solidFill>
                  <a:schemeClr val="bg1"/>
                </a:solidFill>
              </a:rPr>
              <a:t>Levoy</a:t>
            </a:r>
            <a:r>
              <a:rPr lang="cs-CZ" sz="2600" dirty="0" smtClean="0">
                <a:solidFill>
                  <a:schemeClr val="bg1"/>
                </a:solidFill>
              </a:rPr>
              <a:t>.</a:t>
            </a:r>
          </a:p>
          <a:p>
            <a:r>
              <a:rPr lang="de-DE" sz="2600" u="sng" dirty="0">
                <a:hlinkClick r:id="rId2"/>
              </a:rPr>
              <a:t>http://</a:t>
            </a:r>
            <a:r>
              <a:rPr lang="de-DE" sz="2600" u="sng" dirty="0" smtClean="0">
                <a:hlinkClick r:id="rId2"/>
              </a:rPr>
              <a:t>www.dreieichschule.de/archiv/der_gelbe_vogel/uebersicht_html.html</a:t>
            </a:r>
            <a:endParaRPr lang="cs-CZ" sz="2600" u="sng" dirty="0" smtClean="0"/>
          </a:p>
          <a:p>
            <a:r>
              <a:rPr lang="cs-CZ" sz="2600" u="sng" dirty="0" err="1" smtClean="0">
                <a:solidFill>
                  <a:schemeClr val="bg1"/>
                </a:solidFill>
              </a:rPr>
              <a:t>Als</a:t>
            </a:r>
            <a:r>
              <a:rPr lang="cs-CZ" sz="2600" u="sng" dirty="0" smtClean="0">
                <a:solidFill>
                  <a:schemeClr val="bg1"/>
                </a:solidFill>
              </a:rPr>
              <a:t> Hitler </a:t>
            </a:r>
            <a:r>
              <a:rPr lang="cs-CZ" sz="2600" u="sng" dirty="0" err="1" smtClean="0">
                <a:solidFill>
                  <a:schemeClr val="bg1"/>
                </a:solidFill>
              </a:rPr>
              <a:t>das</a:t>
            </a:r>
            <a:r>
              <a:rPr lang="cs-CZ" sz="2600" u="sng" dirty="0" smtClean="0">
                <a:solidFill>
                  <a:schemeClr val="bg1"/>
                </a:solidFill>
              </a:rPr>
              <a:t> rosa </a:t>
            </a:r>
            <a:r>
              <a:rPr lang="cs-CZ" sz="2600" u="sng" dirty="0" err="1" smtClean="0">
                <a:solidFill>
                  <a:schemeClr val="bg1"/>
                </a:solidFill>
              </a:rPr>
              <a:t>Kaninchen</a:t>
            </a:r>
            <a:r>
              <a:rPr lang="cs-CZ" sz="2600" u="sng" dirty="0" smtClean="0">
                <a:solidFill>
                  <a:schemeClr val="bg1"/>
                </a:solidFill>
              </a:rPr>
              <a:t> </a:t>
            </a:r>
            <a:r>
              <a:rPr lang="cs-CZ" sz="2600" u="sng" dirty="0" err="1" smtClean="0">
                <a:solidFill>
                  <a:schemeClr val="bg1"/>
                </a:solidFill>
              </a:rPr>
              <a:t>stahl</a:t>
            </a:r>
            <a:r>
              <a:rPr lang="cs-CZ" sz="2400" dirty="0" smtClean="0">
                <a:solidFill>
                  <a:schemeClr val="bg1"/>
                </a:solidFill>
              </a:rPr>
              <a:t>. </a:t>
            </a:r>
            <a:r>
              <a:rPr lang="de-DE" sz="2600" dirty="0">
                <a:solidFill>
                  <a:schemeClr val="bg1"/>
                </a:solidFill>
              </a:rPr>
              <a:t>Standardwerk für den Schulunterricht zur Einführung in das Thema Anfänge des Dritten </a:t>
            </a:r>
            <a:r>
              <a:rPr lang="de-DE" sz="2600" dirty="0" err="1" smtClean="0">
                <a:solidFill>
                  <a:schemeClr val="bg1"/>
                </a:solidFill>
              </a:rPr>
              <a:t>Reic</a:t>
            </a:r>
            <a:r>
              <a:rPr lang="cs-CZ" sz="2600" dirty="0" smtClean="0">
                <a:solidFill>
                  <a:schemeClr val="bg1"/>
                </a:solidFill>
              </a:rPr>
              <a:t>hes</a:t>
            </a:r>
            <a:r>
              <a:rPr lang="de-DE" sz="2600" dirty="0" smtClean="0">
                <a:solidFill>
                  <a:schemeClr val="bg1"/>
                </a:solidFill>
              </a:rPr>
              <a:t> </a:t>
            </a:r>
            <a:r>
              <a:rPr lang="de-DE" sz="2600" dirty="0">
                <a:solidFill>
                  <a:schemeClr val="bg1"/>
                </a:solidFill>
              </a:rPr>
              <a:t>und </a:t>
            </a:r>
            <a:r>
              <a:rPr lang="de-DE" sz="2600" dirty="0" smtClean="0">
                <a:solidFill>
                  <a:schemeClr val="bg1"/>
                </a:solidFill>
              </a:rPr>
              <a:t>Flüchtlings</a:t>
            </a:r>
            <a:r>
              <a:rPr lang="cs-CZ" sz="2600" dirty="0" smtClean="0">
                <a:solidFill>
                  <a:schemeClr val="bg1"/>
                </a:solidFill>
              </a:rPr>
              <a:t>-</a:t>
            </a:r>
            <a:r>
              <a:rPr lang="de-DE" sz="2600" dirty="0" err="1" smtClean="0">
                <a:solidFill>
                  <a:schemeClr val="bg1"/>
                </a:solidFill>
              </a:rPr>
              <a:t>problematik</a:t>
            </a:r>
            <a:endParaRPr lang="cs-CZ" sz="2400" dirty="0" smtClean="0">
              <a:solidFill>
                <a:schemeClr val="bg1"/>
              </a:solidFill>
            </a:endParaRPr>
          </a:p>
          <a:p>
            <a:r>
              <a:rPr lang="de-DE" sz="2400" u="sng" dirty="0" smtClean="0">
                <a:hlinkClick r:id="rId3"/>
              </a:rPr>
              <a:t>http://www.urselbraun.de/rosa-kaninchen/index.htm</a:t>
            </a:r>
            <a:endParaRPr lang="cs-CZ" sz="2400" dirty="0" smtClean="0"/>
          </a:p>
          <a:p>
            <a:endParaRPr lang="cs-CZ" sz="2400" dirty="0">
              <a:solidFill>
                <a:schemeClr val="bg1"/>
              </a:solidFill>
            </a:endParaRPr>
          </a:p>
        </p:txBody>
      </p:sp>
      <p:sp>
        <p:nvSpPr>
          <p:cNvPr id="4" name="Zástupný symbol pro obsah 3"/>
          <p:cNvSpPr>
            <a:spLocks noGrp="1"/>
          </p:cNvSpPr>
          <p:nvPr>
            <p:ph sz="half" idx="2"/>
          </p:nvPr>
        </p:nvSpPr>
        <p:spPr/>
        <p:txBody>
          <a:bodyPr>
            <a:normAutofit fontScale="92500" lnSpcReduction="20000"/>
          </a:bodyPr>
          <a:lstStyle/>
          <a:p>
            <a:r>
              <a:rPr lang="de-DE" sz="2600" b="1" i="1" dirty="0" smtClean="0">
                <a:solidFill>
                  <a:schemeClr val="bg1"/>
                </a:solidFill>
              </a:rPr>
              <a:t>»Ben </a:t>
            </a:r>
            <a:r>
              <a:rPr lang="de-DE" sz="2600" b="1" i="1" dirty="0">
                <a:solidFill>
                  <a:schemeClr val="bg1"/>
                </a:solidFill>
              </a:rPr>
              <a:t>liebt Anna«</a:t>
            </a:r>
            <a:endParaRPr lang="de-DE" sz="2600" dirty="0">
              <a:solidFill>
                <a:schemeClr val="bg1"/>
              </a:solidFill>
            </a:endParaRPr>
          </a:p>
          <a:p>
            <a:pPr marL="0" indent="0">
              <a:buNone/>
            </a:pPr>
            <a:r>
              <a:rPr lang="de-DE" sz="2600" dirty="0">
                <a:solidFill>
                  <a:schemeClr val="bg1"/>
                </a:solidFill>
              </a:rPr>
              <a:t>Eine Liebesgeschichte als </a:t>
            </a:r>
            <a:r>
              <a:rPr lang="de-DE" sz="2600" dirty="0" smtClean="0">
                <a:solidFill>
                  <a:schemeClr val="bg1"/>
                </a:solidFill>
              </a:rPr>
              <a:t>Fotoroman</a:t>
            </a:r>
            <a:r>
              <a:rPr lang="cs-CZ" sz="2600" dirty="0" smtClean="0">
                <a:solidFill>
                  <a:schemeClr val="bg1"/>
                </a:solidFill>
              </a:rPr>
              <a:t> </a:t>
            </a:r>
            <a:r>
              <a:rPr lang="de-DE" sz="2600" dirty="0" smtClean="0">
                <a:solidFill>
                  <a:schemeClr val="bg1"/>
                </a:solidFill>
              </a:rPr>
              <a:t>nach </a:t>
            </a:r>
            <a:r>
              <a:rPr lang="de-DE" sz="2600" dirty="0">
                <a:solidFill>
                  <a:schemeClr val="bg1"/>
                </a:solidFill>
              </a:rPr>
              <a:t>dem gleichnamigen Buch von Peter </a:t>
            </a:r>
            <a:r>
              <a:rPr lang="de-DE" sz="2600" dirty="0" smtClean="0">
                <a:solidFill>
                  <a:schemeClr val="bg1"/>
                </a:solidFill>
              </a:rPr>
              <a:t>Härtling,</a:t>
            </a:r>
            <a:r>
              <a:rPr lang="cs-CZ" sz="2600" dirty="0" smtClean="0">
                <a:solidFill>
                  <a:schemeClr val="bg1"/>
                </a:solidFill>
              </a:rPr>
              <a:t> </a:t>
            </a:r>
            <a:r>
              <a:rPr lang="de-DE" sz="2600" dirty="0" smtClean="0">
                <a:solidFill>
                  <a:schemeClr val="bg1"/>
                </a:solidFill>
              </a:rPr>
              <a:t>nacherzählt </a:t>
            </a:r>
            <a:r>
              <a:rPr lang="de-DE" sz="2600" dirty="0">
                <a:solidFill>
                  <a:schemeClr val="bg1"/>
                </a:solidFill>
              </a:rPr>
              <a:t>und als Fotoroman in Szene </a:t>
            </a:r>
            <a:r>
              <a:rPr lang="de-DE" sz="2600" dirty="0" smtClean="0">
                <a:solidFill>
                  <a:schemeClr val="bg1"/>
                </a:solidFill>
              </a:rPr>
              <a:t>gesetzt</a:t>
            </a:r>
            <a:r>
              <a:rPr lang="cs-CZ" sz="2600" dirty="0" smtClean="0">
                <a:solidFill>
                  <a:schemeClr val="bg1"/>
                </a:solidFill>
              </a:rPr>
              <a:t> </a:t>
            </a:r>
            <a:r>
              <a:rPr lang="de-DE" sz="2600" dirty="0" smtClean="0">
                <a:solidFill>
                  <a:schemeClr val="bg1"/>
                </a:solidFill>
              </a:rPr>
              <a:t>von </a:t>
            </a:r>
            <a:r>
              <a:rPr lang="cs-CZ" sz="2600" dirty="0" err="1" smtClean="0">
                <a:solidFill>
                  <a:schemeClr val="bg1"/>
                </a:solidFill>
              </a:rPr>
              <a:t>ein</a:t>
            </a:r>
            <a:r>
              <a:rPr lang="de-DE" sz="2600" dirty="0" smtClean="0">
                <a:solidFill>
                  <a:schemeClr val="bg1"/>
                </a:solidFill>
              </a:rPr>
              <a:t>er </a:t>
            </a:r>
            <a:r>
              <a:rPr lang="cs-CZ" sz="2600" dirty="0" smtClean="0">
                <a:solidFill>
                  <a:schemeClr val="bg1"/>
                </a:solidFill>
              </a:rPr>
              <a:t>4. </a:t>
            </a:r>
            <a:r>
              <a:rPr lang="de-DE" sz="2600" dirty="0" smtClean="0">
                <a:solidFill>
                  <a:schemeClr val="bg1"/>
                </a:solidFill>
              </a:rPr>
              <a:t>Klasse</a:t>
            </a:r>
            <a:r>
              <a:rPr lang="cs-CZ" sz="2600" dirty="0" smtClean="0">
                <a:solidFill>
                  <a:schemeClr val="bg1"/>
                </a:solidFill>
              </a:rPr>
              <a:t>.</a:t>
            </a:r>
            <a:endParaRPr lang="cs-CZ" sz="2600" dirty="0"/>
          </a:p>
          <a:p>
            <a:r>
              <a:rPr lang="de-DE" sz="2600" u="sng" dirty="0">
                <a:hlinkClick r:id="rId4"/>
              </a:rPr>
              <a:t>http://</a:t>
            </a:r>
            <a:r>
              <a:rPr lang="de-DE" sz="2600" u="sng" dirty="0" smtClean="0">
                <a:hlinkClick r:id="rId4"/>
              </a:rPr>
              <a:t>www.sebastianschule.de/ben_liebt_anna.htm</a:t>
            </a:r>
            <a:endParaRPr lang="cs-CZ" sz="2600" u="sng" dirty="0" smtClean="0"/>
          </a:p>
          <a:p>
            <a:endParaRPr lang="cs-CZ" sz="2600" dirty="0"/>
          </a:p>
          <a:p>
            <a:r>
              <a:rPr lang="de-DE" sz="2600" u="sng" dirty="0">
                <a:hlinkClick r:id="rId5"/>
              </a:rPr>
              <a:t>http://www.moviepilot.de/filme/beste/handlung-jugendliche</a:t>
            </a:r>
            <a:r>
              <a:rPr lang="de-DE" sz="2600" dirty="0"/>
              <a:t> </a:t>
            </a:r>
            <a:endParaRPr lang="cs-CZ" sz="2600" dirty="0"/>
          </a:p>
          <a:p>
            <a:endParaRPr lang="cs-CZ" dirty="0"/>
          </a:p>
        </p:txBody>
      </p:sp>
    </p:spTree>
    <p:extLst>
      <p:ext uri="{BB962C8B-B14F-4D97-AF65-F5344CB8AC3E}">
        <p14:creationId xmlns:p14="http://schemas.microsoft.com/office/powerpoint/2010/main" val="3316376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0" y="0"/>
            <a:ext cx="12192000" cy="5632311"/>
          </a:xfrm>
          <a:prstGeom prst="rect">
            <a:avLst/>
          </a:prstGeom>
        </p:spPr>
        <p:txBody>
          <a:bodyPr wrap="square">
            <a:spAutoFit/>
          </a:bodyPr>
          <a:lstStyle/>
          <a:p>
            <a:r>
              <a:rPr lang="cs-CZ" sz="2400" dirty="0">
                <a:solidFill>
                  <a:schemeClr val="bg1"/>
                </a:solidFill>
                <a:hlinkClick r:id="rId2"/>
              </a:rPr>
              <a:t>http://nemecko.tripzone.cz/hamburk</a:t>
            </a:r>
            <a:r>
              <a:rPr lang="cs-CZ" sz="2400" dirty="0">
                <a:solidFill>
                  <a:schemeClr val="bg1"/>
                </a:solidFill>
              </a:rPr>
              <a:t/>
            </a:r>
            <a:br>
              <a:rPr lang="cs-CZ" sz="2400" dirty="0">
                <a:solidFill>
                  <a:schemeClr val="bg1"/>
                </a:solidFill>
              </a:rPr>
            </a:br>
            <a:r>
              <a:rPr lang="cs-CZ" sz="2400" dirty="0">
                <a:solidFill>
                  <a:schemeClr val="bg1"/>
                </a:solidFill>
              </a:rPr>
              <a:t>http://www.hamburg.de/rathaus-hamburg/</a:t>
            </a:r>
            <a:br>
              <a:rPr lang="cs-CZ" sz="2400" dirty="0">
                <a:solidFill>
                  <a:schemeClr val="bg1"/>
                </a:solidFill>
              </a:rPr>
            </a:br>
            <a:r>
              <a:rPr lang="cs-CZ" sz="2400" dirty="0">
                <a:solidFill>
                  <a:schemeClr val="bg1"/>
                </a:solidFill>
              </a:rPr>
              <a:t>http://www.hamburg.de/fernsehturm/</a:t>
            </a:r>
            <a:br>
              <a:rPr lang="cs-CZ" sz="2400" dirty="0">
                <a:solidFill>
                  <a:schemeClr val="bg1"/>
                </a:solidFill>
              </a:rPr>
            </a:br>
            <a:r>
              <a:rPr lang="cs-CZ" sz="2400" dirty="0">
                <a:solidFill>
                  <a:schemeClr val="bg1"/>
                </a:solidFill>
              </a:rPr>
              <a:t>http://www.hamburg.de/145752/020-hauptbahnhof-text/</a:t>
            </a:r>
            <a:br>
              <a:rPr lang="cs-CZ" sz="2400" dirty="0">
                <a:solidFill>
                  <a:schemeClr val="bg1"/>
                </a:solidFill>
              </a:rPr>
            </a:br>
            <a:r>
              <a:rPr lang="cs-CZ" sz="2400" dirty="0">
                <a:solidFill>
                  <a:schemeClr val="bg1"/>
                </a:solidFill>
              </a:rPr>
              <a:t>https://www.hamburg.de/behoerdenfinder/hamburg/11300523/</a:t>
            </a:r>
            <a:br>
              <a:rPr lang="cs-CZ" sz="2400" dirty="0">
                <a:solidFill>
                  <a:schemeClr val="bg1"/>
                </a:solidFill>
              </a:rPr>
            </a:br>
            <a:r>
              <a:rPr lang="cs-CZ" sz="2400" dirty="0">
                <a:solidFill>
                  <a:schemeClr val="bg1"/>
                </a:solidFill>
              </a:rPr>
              <a:t>http://www.hamburg.de/michel/</a:t>
            </a:r>
            <a:br>
              <a:rPr lang="cs-CZ" sz="2400" dirty="0">
                <a:solidFill>
                  <a:schemeClr val="bg1"/>
                </a:solidFill>
              </a:rPr>
            </a:br>
            <a:r>
              <a:rPr lang="cs-CZ" sz="2400" dirty="0">
                <a:solidFill>
                  <a:schemeClr val="bg1"/>
                </a:solidFill>
                <a:hlinkClick r:id="rId3"/>
              </a:rPr>
              <a:t>http://www.hamburg.de/elbphilharmonie</a:t>
            </a:r>
            <a:r>
              <a:rPr lang="cs-CZ" sz="2400" dirty="0" smtClean="0">
                <a:solidFill>
                  <a:schemeClr val="bg1"/>
                </a:solidFill>
                <a:hlinkClick r:id="rId3"/>
              </a:rPr>
              <a:t>/</a:t>
            </a:r>
            <a:endParaRPr lang="cs-CZ" sz="2400" dirty="0" smtClean="0">
              <a:solidFill>
                <a:schemeClr val="bg1"/>
              </a:solidFill>
            </a:endParaRPr>
          </a:p>
          <a:p>
            <a:r>
              <a:rPr lang="cs-CZ" sz="2400" dirty="0">
                <a:solidFill>
                  <a:schemeClr val="bg1"/>
                </a:solidFill>
                <a:hlinkClick r:id="rId4"/>
              </a:rPr>
              <a:t>http://www.luebeck.de/tourismus/sightseeing/sehenswuerdigkeiten/stadttore</a:t>
            </a:r>
            <a:r>
              <a:rPr lang="cs-CZ" sz="2400" dirty="0" smtClean="0">
                <a:solidFill>
                  <a:schemeClr val="bg1"/>
                </a:solidFill>
                <a:hlinkClick r:id="rId4"/>
              </a:rPr>
              <a:t>/</a:t>
            </a:r>
            <a:endParaRPr lang="cs-CZ" sz="2400" dirty="0" smtClean="0">
              <a:solidFill>
                <a:schemeClr val="bg1"/>
              </a:solidFill>
            </a:endParaRPr>
          </a:p>
          <a:p>
            <a:r>
              <a:rPr lang="cs-CZ" sz="2400" dirty="0">
                <a:solidFill>
                  <a:schemeClr val="bg1"/>
                </a:solidFill>
                <a:hlinkClick r:id="rId5"/>
              </a:rPr>
              <a:t>http://</a:t>
            </a:r>
            <a:r>
              <a:rPr lang="cs-CZ" sz="2400" dirty="0" smtClean="0">
                <a:solidFill>
                  <a:schemeClr val="bg1"/>
                </a:solidFill>
                <a:hlinkClick r:id="rId5"/>
              </a:rPr>
              <a:t>www.luebeck.de/tourismus/sightseeing/sehenswuerdigkeiten/rathaus/index.html</a:t>
            </a:r>
            <a:endParaRPr lang="cs-CZ" sz="2400" dirty="0" smtClean="0">
              <a:solidFill>
                <a:schemeClr val="bg1"/>
              </a:solidFill>
            </a:endParaRPr>
          </a:p>
          <a:p>
            <a:r>
              <a:rPr lang="cs-CZ" sz="2400" dirty="0">
                <a:solidFill>
                  <a:schemeClr val="bg1"/>
                </a:solidFill>
                <a:hlinkClick r:id="rId6"/>
              </a:rPr>
              <a:t>http://</a:t>
            </a:r>
            <a:r>
              <a:rPr lang="cs-CZ" sz="2400" dirty="0" smtClean="0">
                <a:solidFill>
                  <a:schemeClr val="bg1"/>
                </a:solidFill>
                <a:hlinkClick r:id="rId6"/>
              </a:rPr>
              <a:t>www.luebeck.de/tourismus/sightseeing/sehenswuerdigkeiten/kirchen/dom-zu-luebeck.html</a:t>
            </a:r>
            <a:endParaRPr lang="cs-CZ" sz="2400" dirty="0" smtClean="0">
              <a:solidFill>
                <a:schemeClr val="bg1"/>
              </a:solidFill>
            </a:endParaRPr>
          </a:p>
          <a:p>
            <a:r>
              <a:rPr lang="cs-CZ" sz="2400" dirty="0">
                <a:solidFill>
                  <a:schemeClr val="bg1"/>
                </a:solidFill>
                <a:hlinkClick r:id="rId7"/>
              </a:rPr>
              <a:t>https://</a:t>
            </a:r>
            <a:r>
              <a:rPr lang="cs-CZ" sz="2400" dirty="0" smtClean="0">
                <a:solidFill>
                  <a:schemeClr val="bg1"/>
                </a:solidFill>
                <a:hlinkClick r:id="rId7"/>
              </a:rPr>
              <a:t>www.colon.de/aus-und-weiterbildung.html</a:t>
            </a:r>
            <a:endParaRPr lang="cs-CZ" sz="2400" dirty="0" smtClean="0">
              <a:solidFill>
                <a:schemeClr val="bg1"/>
              </a:solidFill>
            </a:endParaRPr>
          </a:p>
          <a:p>
            <a:r>
              <a:rPr lang="cs-CZ" sz="2400" dirty="0">
                <a:solidFill>
                  <a:schemeClr val="bg1"/>
                </a:solidFill>
              </a:rPr>
              <a:t>https://www.colon.de/deutsch/kursuebersicht/intensivkurse/intensivkurs-deutsch-5x5.html</a:t>
            </a:r>
            <a:endParaRPr lang="cs-CZ" sz="2400" dirty="0" smtClean="0">
              <a:solidFill>
                <a:schemeClr val="bg1"/>
              </a:solidFill>
            </a:endParaRPr>
          </a:p>
          <a:p>
            <a:endParaRPr lang="cs-CZ" sz="2400" dirty="0" smtClean="0">
              <a:solidFill>
                <a:schemeClr val="bg1"/>
              </a:solidFill>
            </a:endParaRPr>
          </a:p>
          <a:p>
            <a:endParaRPr lang="cs-CZ" sz="2400" dirty="0"/>
          </a:p>
        </p:txBody>
      </p:sp>
    </p:spTree>
    <p:extLst>
      <p:ext uri="{BB962C8B-B14F-4D97-AF65-F5344CB8AC3E}">
        <p14:creationId xmlns:p14="http://schemas.microsoft.com/office/powerpoint/2010/main" val="2545174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ástupný symbol pro text 12"/>
          <p:cNvSpPr>
            <a:spLocks noGrp="1"/>
          </p:cNvSpPr>
          <p:nvPr>
            <p:ph type="body" idx="1"/>
          </p:nvPr>
        </p:nvSpPr>
        <p:spPr>
          <a:xfrm>
            <a:off x="839788" y="533400"/>
            <a:ext cx="5157787" cy="1971675"/>
          </a:xfrm>
          <a:solidFill>
            <a:schemeClr val="accent4">
              <a:lumMod val="40000"/>
              <a:lumOff val="60000"/>
            </a:schemeClr>
          </a:solidFill>
        </p:spPr>
        <p:txBody>
          <a:bodyPr>
            <a:noAutofit/>
          </a:bodyPr>
          <a:lstStyle/>
          <a:p>
            <a:r>
              <a:rPr lang="de-DE" b="0" dirty="0" smtClean="0">
                <a:solidFill>
                  <a:schemeClr val="bg1"/>
                </a:solidFill>
              </a:rPr>
              <a:t>Der </a:t>
            </a:r>
            <a:r>
              <a:rPr lang="de-DE" b="0" dirty="0">
                <a:solidFill>
                  <a:schemeClr val="bg1"/>
                </a:solidFill>
              </a:rPr>
              <a:t>Fernsehturm als höchstes Gebäude der Hansestadt Hamburg prägt das Stadtbild als allgegenwärtiger Gigant. Die Aussichtsplattform und das Dreh-Restaurant sind seit dem Jahre 2001 </a:t>
            </a:r>
            <a:r>
              <a:rPr lang="de-DE" b="0" dirty="0" smtClean="0">
                <a:solidFill>
                  <a:schemeClr val="bg1"/>
                </a:solidFill>
              </a:rPr>
              <a:t>geschlossen</a:t>
            </a:r>
            <a:r>
              <a:rPr lang="cs-CZ" b="0" dirty="0" smtClean="0">
                <a:solidFill>
                  <a:schemeClr val="bg1"/>
                </a:solidFill>
              </a:rPr>
              <a:t>.</a:t>
            </a:r>
            <a:endParaRPr lang="cs-CZ" b="0" dirty="0">
              <a:solidFill>
                <a:schemeClr val="bg1"/>
              </a:solidFill>
            </a:endParaRPr>
          </a:p>
        </p:txBody>
      </p:sp>
      <p:sp>
        <p:nvSpPr>
          <p:cNvPr id="15" name="Zástupný symbol pro text 14"/>
          <p:cNvSpPr>
            <a:spLocks noGrp="1"/>
          </p:cNvSpPr>
          <p:nvPr>
            <p:ph type="body" sz="quarter" idx="3"/>
          </p:nvPr>
        </p:nvSpPr>
        <p:spPr>
          <a:xfrm>
            <a:off x="6172200" y="533400"/>
            <a:ext cx="5183188" cy="1971675"/>
          </a:xfrm>
          <a:solidFill>
            <a:schemeClr val="accent4">
              <a:lumMod val="40000"/>
              <a:lumOff val="60000"/>
            </a:schemeClr>
          </a:solidFill>
        </p:spPr>
        <p:txBody>
          <a:bodyPr>
            <a:normAutofit/>
          </a:bodyPr>
          <a:lstStyle/>
          <a:p>
            <a:r>
              <a:rPr lang="de-DE" b="0" dirty="0">
                <a:solidFill>
                  <a:schemeClr val="bg1"/>
                </a:solidFill>
              </a:rPr>
              <a:t>Die Helmut-Schmidt-Universität ist eine der beiden Hochschulen in Deutschland, die dem </a:t>
            </a:r>
            <a:r>
              <a:rPr lang="de-DE" b="0" dirty="0" err="1" smtClean="0">
                <a:solidFill>
                  <a:schemeClr val="bg1"/>
                </a:solidFill>
              </a:rPr>
              <a:t>wissenschaft</a:t>
            </a:r>
            <a:r>
              <a:rPr lang="cs-CZ" b="0" dirty="0" smtClean="0">
                <a:solidFill>
                  <a:schemeClr val="bg1"/>
                </a:solidFill>
              </a:rPr>
              <a:t>-</a:t>
            </a:r>
            <a:r>
              <a:rPr lang="de-DE" b="0" dirty="0" err="1" smtClean="0">
                <a:solidFill>
                  <a:schemeClr val="bg1"/>
                </a:solidFill>
              </a:rPr>
              <a:t>lichen</a:t>
            </a:r>
            <a:r>
              <a:rPr lang="de-DE" b="0" dirty="0" smtClean="0">
                <a:solidFill>
                  <a:schemeClr val="bg1"/>
                </a:solidFill>
              </a:rPr>
              <a:t> </a:t>
            </a:r>
            <a:r>
              <a:rPr lang="de-DE" b="0" dirty="0">
                <a:solidFill>
                  <a:schemeClr val="bg1"/>
                </a:solidFill>
              </a:rPr>
              <a:t>Studium und der akademischen Bildung von Offizieren dienen. </a:t>
            </a:r>
            <a:endParaRPr lang="cs-CZ" b="0" dirty="0">
              <a:solidFill>
                <a:schemeClr val="bg1"/>
              </a:solidFill>
            </a:endParaRPr>
          </a:p>
        </p:txBody>
      </p:sp>
      <p:pic>
        <p:nvPicPr>
          <p:cNvPr id="21" name="Zástupný symbol pro obsah 20"/>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6172200" y="2619640"/>
            <a:ext cx="5183188" cy="3455458"/>
          </a:xfrm>
        </p:spPr>
      </p:pic>
      <p:pic>
        <p:nvPicPr>
          <p:cNvPr id="7" name="Zástupný symbol pro obsah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813700" y="2619640"/>
            <a:ext cx="2912680" cy="3954101"/>
          </a:xfrm>
        </p:spPr>
      </p:pic>
    </p:spTree>
    <p:extLst>
      <p:ext uri="{BB962C8B-B14F-4D97-AF65-F5344CB8AC3E}">
        <p14:creationId xmlns:p14="http://schemas.microsoft.com/office/powerpoint/2010/main" val="2517835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838200" y="285750"/>
            <a:ext cx="10515600" cy="1562100"/>
          </a:xfrm>
          <a:solidFill>
            <a:schemeClr val="accent4">
              <a:lumMod val="40000"/>
              <a:lumOff val="60000"/>
            </a:schemeClr>
          </a:solidFill>
        </p:spPr>
        <p:txBody>
          <a:bodyPr>
            <a:noAutofit/>
          </a:bodyPr>
          <a:lstStyle/>
          <a:p>
            <a:r>
              <a:rPr lang="de-DE" sz="2400" dirty="0">
                <a:solidFill>
                  <a:schemeClr val="bg1"/>
                </a:solidFill>
                <a:latin typeface="+mn-lt"/>
              </a:rPr>
              <a:t>Das Wahrzeichen der Hansestadt ist die Hauptkirche St. Michaelis. Besonders beeindruckend ist das Kirchenschiff samt der fünf Orgeln, der Gewölbekeller und die fabelhafte Aussicht vom Kirchturm. In seiner knapp 400-jährigen Geschichte musste der sogenannte "Michel" zweimal komplett wiederaufgebaut werden.</a:t>
            </a:r>
            <a:endParaRPr lang="cs-CZ" sz="2400" dirty="0">
              <a:solidFill>
                <a:schemeClr val="bg1"/>
              </a:solidFill>
              <a:latin typeface="+mn-lt"/>
            </a:endParaRPr>
          </a:p>
        </p:txBody>
      </p:sp>
      <p:pic>
        <p:nvPicPr>
          <p:cNvPr id="3" name="Zástupný symbol pro obsah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876301" y="2056317"/>
            <a:ext cx="3300027" cy="4351338"/>
          </a:xfrm>
        </p:spPr>
      </p:pic>
      <p:pic>
        <p:nvPicPr>
          <p:cNvPr id="6" name="Zástupný symbol pro obsah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947065" y="2056317"/>
            <a:ext cx="3278256" cy="4351338"/>
          </a:xfrm>
        </p:spPr>
      </p:pic>
    </p:spTree>
    <p:extLst>
      <p:ext uri="{BB962C8B-B14F-4D97-AF65-F5344CB8AC3E}">
        <p14:creationId xmlns:p14="http://schemas.microsoft.com/office/powerpoint/2010/main" val="2988447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9976" y="285750"/>
            <a:ext cx="10515600" cy="1809749"/>
          </a:xfrm>
          <a:solidFill>
            <a:schemeClr val="accent4">
              <a:lumMod val="40000"/>
              <a:lumOff val="60000"/>
            </a:schemeClr>
          </a:solidFill>
        </p:spPr>
        <p:txBody>
          <a:bodyPr>
            <a:normAutofit fontScale="90000"/>
          </a:bodyPr>
          <a:lstStyle/>
          <a:p>
            <a:r>
              <a:rPr lang="de-DE" sz="2200" b="1" dirty="0"/>
              <a:t/>
            </a:r>
            <a:br>
              <a:rPr lang="de-DE" sz="2200" b="1" dirty="0"/>
            </a:br>
            <a:r>
              <a:rPr lang="de-DE" sz="2700" b="1" dirty="0" smtClean="0">
                <a:solidFill>
                  <a:schemeClr val="bg1"/>
                </a:solidFill>
                <a:latin typeface="+mn-lt"/>
              </a:rPr>
              <a:t>Speicherstadt</a:t>
            </a:r>
            <a:r>
              <a:rPr lang="cs-CZ" sz="2700" b="1" dirty="0" smtClean="0">
                <a:solidFill>
                  <a:schemeClr val="bg1"/>
                </a:solidFill>
                <a:latin typeface="+mn-lt"/>
              </a:rPr>
              <a:t> - </a:t>
            </a:r>
            <a:r>
              <a:rPr lang="de-DE" sz="2700" b="1" dirty="0" smtClean="0">
                <a:solidFill>
                  <a:schemeClr val="bg1"/>
                </a:solidFill>
                <a:latin typeface="+mn-lt"/>
              </a:rPr>
              <a:t>Historische </a:t>
            </a:r>
            <a:r>
              <a:rPr lang="de-DE" sz="2700" b="1" dirty="0">
                <a:solidFill>
                  <a:schemeClr val="bg1"/>
                </a:solidFill>
                <a:latin typeface="+mn-lt"/>
              </a:rPr>
              <a:t>Backsteingebäude </a:t>
            </a:r>
            <a:r>
              <a:rPr lang="de-DE" sz="2700" dirty="0">
                <a:solidFill>
                  <a:schemeClr val="bg1"/>
                </a:solidFill>
                <a:latin typeface="+mn-lt"/>
              </a:rPr>
              <a:t/>
            </a:r>
            <a:br>
              <a:rPr lang="de-DE" sz="2700" dirty="0">
                <a:solidFill>
                  <a:schemeClr val="bg1"/>
                </a:solidFill>
                <a:latin typeface="+mn-lt"/>
              </a:rPr>
            </a:br>
            <a:r>
              <a:rPr lang="de-DE" sz="2700" dirty="0" smtClean="0">
                <a:solidFill>
                  <a:schemeClr val="bg1"/>
                </a:solidFill>
                <a:latin typeface="+mn-lt"/>
              </a:rPr>
              <a:t>Die </a:t>
            </a:r>
            <a:r>
              <a:rPr lang="de-DE" sz="2700" dirty="0">
                <a:solidFill>
                  <a:schemeClr val="bg1"/>
                </a:solidFill>
                <a:latin typeface="+mn-lt"/>
              </a:rPr>
              <a:t>Speicherstadt ist das größte Lagerhausensemble der Welt und erstreckt sich auf rund 26 Hektar zwischen Baumwall und Oberhafen. Der Komplex wurde zwischen 1883 und dem Ende der 1920er Jahre auf tausenden Eichenpfählen gebaut und steht seit 1991 unter </a:t>
            </a:r>
            <a:r>
              <a:rPr lang="de-DE" sz="2700" dirty="0" smtClean="0">
                <a:solidFill>
                  <a:schemeClr val="bg1"/>
                </a:solidFill>
                <a:latin typeface="+mn-lt"/>
              </a:rPr>
              <a:t>Denkmalschutz</a:t>
            </a:r>
            <a:r>
              <a:rPr lang="cs-CZ" sz="2700" dirty="0" smtClean="0">
                <a:solidFill>
                  <a:schemeClr val="bg1"/>
                </a:solidFill>
                <a:latin typeface="+mn-lt"/>
              </a:rPr>
              <a:t> </a:t>
            </a:r>
            <a:r>
              <a:rPr lang="cs-CZ" sz="2700" dirty="0" err="1" smtClean="0">
                <a:solidFill>
                  <a:schemeClr val="bg1"/>
                </a:solidFill>
                <a:latin typeface="+mn-lt"/>
              </a:rPr>
              <a:t>und</a:t>
            </a:r>
            <a:r>
              <a:rPr lang="cs-CZ" sz="2700" dirty="0" smtClean="0">
                <a:solidFill>
                  <a:schemeClr val="bg1"/>
                </a:solidFill>
                <a:latin typeface="+mn-lt"/>
              </a:rPr>
              <a:t> </a:t>
            </a:r>
            <a:r>
              <a:rPr lang="cs-CZ" sz="2700" dirty="0" err="1" smtClean="0">
                <a:solidFill>
                  <a:schemeClr val="bg1"/>
                </a:solidFill>
                <a:latin typeface="+mn-lt"/>
              </a:rPr>
              <a:t>ist</a:t>
            </a:r>
            <a:r>
              <a:rPr lang="cs-CZ" sz="2700" dirty="0" smtClean="0">
                <a:solidFill>
                  <a:schemeClr val="bg1"/>
                </a:solidFill>
                <a:latin typeface="+mn-lt"/>
              </a:rPr>
              <a:t> </a:t>
            </a:r>
            <a:r>
              <a:rPr lang="cs-CZ" sz="2700" dirty="0" err="1" smtClean="0">
                <a:solidFill>
                  <a:schemeClr val="bg1"/>
                </a:solidFill>
                <a:latin typeface="+mn-lt"/>
              </a:rPr>
              <a:t>seit</a:t>
            </a:r>
            <a:r>
              <a:rPr lang="cs-CZ" sz="2700" dirty="0" smtClean="0">
                <a:solidFill>
                  <a:schemeClr val="bg1"/>
                </a:solidFill>
                <a:latin typeface="+mn-lt"/>
              </a:rPr>
              <a:t> </a:t>
            </a:r>
            <a:r>
              <a:rPr lang="cs-CZ" sz="2700" dirty="0" err="1" smtClean="0">
                <a:solidFill>
                  <a:schemeClr val="bg1"/>
                </a:solidFill>
                <a:latin typeface="+mn-lt"/>
              </a:rPr>
              <a:t>Juli</a:t>
            </a:r>
            <a:r>
              <a:rPr lang="cs-CZ" sz="2700" dirty="0" smtClean="0">
                <a:solidFill>
                  <a:schemeClr val="bg1"/>
                </a:solidFill>
                <a:latin typeface="+mn-lt"/>
              </a:rPr>
              <a:t> 2015 </a:t>
            </a:r>
            <a:r>
              <a:rPr lang="cs-CZ" sz="2700" dirty="0" err="1" smtClean="0">
                <a:solidFill>
                  <a:schemeClr val="bg1"/>
                </a:solidFill>
                <a:latin typeface="+mn-lt"/>
              </a:rPr>
              <a:t>Teil</a:t>
            </a:r>
            <a:r>
              <a:rPr lang="cs-CZ" sz="2700" dirty="0" smtClean="0">
                <a:solidFill>
                  <a:schemeClr val="bg1"/>
                </a:solidFill>
                <a:latin typeface="+mn-lt"/>
              </a:rPr>
              <a:t> des </a:t>
            </a:r>
            <a:r>
              <a:rPr lang="cs-CZ" sz="2700" dirty="0" err="1" smtClean="0">
                <a:solidFill>
                  <a:schemeClr val="bg1"/>
                </a:solidFill>
                <a:latin typeface="+mn-lt"/>
              </a:rPr>
              <a:t>Weltkulturerbes</a:t>
            </a:r>
            <a:r>
              <a:rPr lang="de-DE" sz="2700" dirty="0" smtClean="0">
                <a:solidFill>
                  <a:schemeClr val="bg1"/>
                </a:solidFill>
                <a:latin typeface="+mn-lt"/>
              </a:rPr>
              <a:t>.</a:t>
            </a:r>
            <a:r>
              <a:rPr lang="de-DE" sz="2700" dirty="0">
                <a:latin typeface="+mn-lt"/>
              </a:rPr>
              <a:t/>
            </a:r>
            <a:br>
              <a:rPr lang="de-DE" sz="2700" dirty="0">
                <a:latin typeface="+mn-lt"/>
              </a:rPr>
            </a:br>
            <a:endParaRPr lang="cs-CZ" sz="2700" dirty="0">
              <a:latin typeface="+mn-lt"/>
            </a:endParaRPr>
          </a:p>
        </p:txBody>
      </p:sp>
      <p:pic>
        <p:nvPicPr>
          <p:cNvPr id="13" name="Zástupný symbol pro obsah 1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2274094"/>
            <a:ext cx="5181600" cy="3454400"/>
          </a:xfrm>
        </p:spPr>
      </p:pic>
      <p:pic>
        <p:nvPicPr>
          <p:cNvPr id="4" name="Zástupný symbol pro obsah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38200" y="2274094"/>
            <a:ext cx="5181600" cy="3454400"/>
          </a:xfrm>
        </p:spPr>
      </p:pic>
    </p:spTree>
    <p:extLst>
      <p:ext uri="{BB962C8B-B14F-4D97-AF65-F5344CB8AC3E}">
        <p14:creationId xmlns:p14="http://schemas.microsoft.com/office/powerpoint/2010/main" val="4185594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838200" y="209551"/>
            <a:ext cx="10515600" cy="1481138"/>
          </a:xfrm>
          <a:solidFill>
            <a:schemeClr val="accent4">
              <a:lumMod val="40000"/>
              <a:lumOff val="60000"/>
            </a:schemeClr>
          </a:solidFill>
        </p:spPr>
        <p:txBody>
          <a:bodyPr>
            <a:normAutofit/>
          </a:bodyPr>
          <a:lstStyle/>
          <a:p>
            <a:r>
              <a:rPr lang="de-DE" sz="2400" dirty="0">
                <a:solidFill>
                  <a:schemeClr val="bg1"/>
                </a:solidFill>
                <a:latin typeface="+mn-lt"/>
              </a:rPr>
              <a:t>Auf dem traditionsreichen Kaispeicher A wird nach Plänen der Schweizer Architekten Herzog &amp; de </a:t>
            </a:r>
            <a:r>
              <a:rPr lang="de-DE" sz="2400" dirty="0" err="1">
                <a:solidFill>
                  <a:schemeClr val="bg1"/>
                </a:solidFill>
                <a:latin typeface="+mn-lt"/>
              </a:rPr>
              <a:t>Meuron</a:t>
            </a:r>
            <a:r>
              <a:rPr lang="de-DE" sz="2400" dirty="0">
                <a:solidFill>
                  <a:schemeClr val="bg1"/>
                </a:solidFill>
                <a:latin typeface="+mn-lt"/>
              </a:rPr>
              <a:t> ein spektakuläres Konzerthaus mit faszinierender Glasfassade gebaut – die Elbphilharmonie Hamburg als neues architektonisches und musikalisches Wahrzeichen der Hansestadt.</a:t>
            </a:r>
            <a:endParaRPr lang="cs-CZ" sz="2400" dirty="0">
              <a:solidFill>
                <a:schemeClr val="bg1"/>
              </a:solidFill>
              <a:latin typeface="+mn-lt"/>
            </a:endParaRPr>
          </a:p>
        </p:txBody>
      </p:sp>
      <p:pic>
        <p:nvPicPr>
          <p:cNvPr id="10" name="Zástupný symbol pro obsah 9"/>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1252538" y="2551113"/>
            <a:ext cx="4352925" cy="2901950"/>
          </a:xfrm>
        </p:spPr>
      </p:pic>
      <p:pic>
        <p:nvPicPr>
          <p:cNvPr id="11" name="Zástupný symbol pro obsah 10"/>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1825625"/>
            <a:ext cx="5181600" cy="4352925"/>
          </a:xfrm>
        </p:spPr>
      </p:pic>
    </p:spTree>
    <p:extLst>
      <p:ext uri="{BB962C8B-B14F-4D97-AF65-F5344CB8AC3E}">
        <p14:creationId xmlns:p14="http://schemas.microsoft.com/office/powerpoint/2010/main" val="33389190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4">
              <a:lumMod val="40000"/>
              <a:lumOff val="60000"/>
            </a:schemeClr>
          </a:solidFill>
        </p:spPr>
        <p:txBody>
          <a:bodyPr>
            <a:normAutofit/>
          </a:bodyPr>
          <a:lstStyle/>
          <a:p>
            <a:r>
              <a:rPr lang="cs-CZ" sz="5400" b="1" dirty="0" smtClean="0">
                <a:solidFill>
                  <a:schemeClr val="bg1"/>
                </a:solidFill>
                <a:latin typeface="+mn-lt"/>
              </a:rPr>
              <a:t>Der </a:t>
            </a:r>
            <a:r>
              <a:rPr lang="cs-CZ" sz="5400" b="1" dirty="0" err="1" smtClean="0">
                <a:solidFill>
                  <a:schemeClr val="bg1"/>
                </a:solidFill>
                <a:latin typeface="+mn-lt"/>
              </a:rPr>
              <a:t>größte</a:t>
            </a:r>
            <a:r>
              <a:rPr lang="cs-CZ" sz="5400" b="1" dirty="0" smtClean="0">
                <a:solidFill>
                  <a:schemeClr val="bg1"/>
                </a:solidFill>
                <a:latin typeface="+mn-lt"/>
              </a:rPr>
              <a:t> </a:t>
            </a:r>
            <a:r>
              <a:rPr lang="cs-CZ" sz="5400" b="1" dirty="0" err="1" smtClean="0">
                <a:solidFill>
                  <a:schemeClr val="bg1"/>
                </a:solidFill>
                <a:latin typeface="+mn-lt"/>
              </a:rPr>
              <a:t>Hafen</a:t>
            </a:r>
            <a:r>
              <a:rPr lang="cs-CZ" sz="5400" b="1" dirty="0" smtClean="0">
                <a:solidFill>
                  <a:schemeClr val="bg1"/>
                </a:solidFill>
                <a:latin typeface="+mn-lt"/>
              </a:rPr>
              <a:t> </a:t>
            </a:r>
            <a:r>
              <a:rPr lang="cs-CZ" sz="5400" b="1" dirty="0" err="1" smtClean="0">
                <a:solidFill>
                  <a:schemeClr val="bg1"/>
                </a:solidFill>
                <a:latin typeface="+mn-lt"/>
              </a:rPr>
              <a:t>Deutschlands</a:t>
            </a:r>
            <a:endParaRPr lang="cs-CZ" sz="5400" b="1" dirty="0">
              <a:solidFill>
                <a:schemeClr val="bg1"/>
              </a:solidFill>
              <a:latin typeface="+mn-lt"/>
            </a:endParaRPr>
          </a:p>
        </p:txBody>
      </p:sp>
      <p:pic>
        <p:nvPicPr>
          <p:cNvPr id="5" name="Zástupný symbol pro obsah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2274094"/>
            <a:ext cx="5181600" cy="3454400"/>
          </a:xfrm>
        </p:spPr>
      </p:pic>
      <p:pic>
        <p:nvPicPr>
          <p:cNvPr id="8" name="Zástupný symbol pro obsah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274094"/>
            <a:ext cx="5181600" cy="3454400"/>
          </a:xfrm>
        </p:spPr>
      </p:pic>
    </p:spTree>
    <p:extLst>
      <p:ext uri="{BB962C8B-B14F-4D97-AF65-F5344CB8AC3E}">
        <p14:creationId xmlns:p14="http://schemas.microsoft.com/office/powerpoint/2010/main" val="1528882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solidFill>
            <a:schemeClr val="accent4">
              <a:lumMod val="40000"/>
              <a:lumOff val="60000"/>
            </a:schemeClr>
          </a:solidFill>
        </p:spPr>
        <p:txBody>
          <a:bodyPr>
            <a:normAutofit/>
          </a:bodyPr>
          <a:lstStyle/>
          <a:p>
            <a:r>
              <a:rPr lang="cs-CZ" sz="5400" b="1" dirty="0" err="1" smtClean="0">
                <a:solidFill>
                  <a:schemeClr val="bg1"/>
                </a:solidFill>
                <a:latin typeface="+mn-lt"/>
              </a:rPr>
              <a:t>Ausflug</a:t>
            </a:r>
            <a:r>
              <a:rPr lang="cs-CZ" sz="5400" b="1" dirty="0" smtClean="0">
                <a:solidFill>
                  <a:schemeClr val="bg1"/>
                </a:solidFill>
                <a:latin typeface="+mn-lt"/>
              </a:rPr>
              <a:t> nach Lübeck</a:t>
            </a:r>
            <a:endParaRPr lang="cs-CZ" sz="5400" b="1" dirty="0">
              <a:solidFill>
                <a:schemeClr val="bg1"/>
              </a:solidFill>
              <a:latin typeface="+mn-lt"/>
            </a:endParaRPr>
          </a:p>
        </p:txBody>
      </p:sp>
      <p:pic>
        <p:nvPicPr>
          <p:cNvPr id="13" name="Zástupný symbol pro obsah 1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1825625"/>
            <a:ext cx="5181600" cy="4194175"/>
          </a:xfrm>
        </p:spPr>
      </p:pic>
      <p:sp>
        <p:nvSpPr>
          <p:cNvPr id="11" name="Zástupný symbol pro obsah 10"/>
          <p:cNvSpPr>
            <a:spLocks noGrp="1"/>
          </p:cNvSpPr>
          <p:nvPr>
            <p:ph sz="half" idx="2"/>
          </p:nvPr>
        </p:nvSpPr>
        <p:spPr/>
        <p:txBody>
          <a:bodyPr>
            <a:normAutofit lnSpcReduction="10000"/>
          </a:bodyPr>
          <a:lstStyle/>
          <a:p>
            <a:r>
              <a:rPr lang="de-DE" dirty="0">
                <a:solidFill>
                  <a:schemeClr val="bg1"/>
                </a:solidFill>
              </a:rPr>
              <a:t>Das Holstentor ("Holstein-Tor") ist das wohl bekannteste und bedeutendste erhaltene Stadttor des Spätmittelalters in Deutschland. </a:t>
            </a:r>
            <a:br>
              <a:rPr lang="de-DE" dirty="0">
                <a:solidFill>
                  <a:schemeClr val="bg1"/>
                </a:solidFill>
              </a:rPr>
            </a:br>
            <a:r>
              <a:rPr lang="de-DE" dirty="0">
                <a:solidFill>
                  <a:schemeClr val="bg1"/>
                </a:solidFill>
              </a:rPr>
              <a:t>Es ist ein Stadttor, das die Innenstadt der Hansestadt Lübeck nach Westen begrenzt. Das spätgotische Gebäude gehört zu den Überresten der Befestigungsanlagen der Lübecker Stadtbefestigung.</a:t>
            </a:r>
            <a:endParaRPr lang="cs-CZ" dirty="0">
              <a:solidFill>
                <a:schemeClr val="bg1"/>
              </a:solidFill>
            </a:endParaRPr>
          </a:p>
        </p:txBody>
      </p:sp>
    </p:spTree>
    <p:extLst>
      <p:ext uri="{BB962C8B-B14F-4D97-AF65-F5344CB8AC3E}">
        <p14:creationId xmlns:p14="http://schemas.microsoft.com/office/powerpoint/2010/main" val="3536189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1635125"/>
          </a:xfrm>
          <a:solidFill>
            <a:schemeClr val="accent4">
              <a:lumMod val="40000"/>
              <a:lumOff val="60000"/>
            </a:schemeClr>
          </a:solidFill>
        </p:spPr>
        <p:txBody>
          <a:bodyPr>
            <a:noAutofit/>
          </a:bodyPr>
          <a:lstStyle/>
          <a:p>
            <a:r>
              <a:rPr lang="cs-CZ" sz="2400" b="1" dirty="0" smtClean="0">
                <a:solidFill>
                  <a:schemeClr val="bg1"/>
                </a:solidFill>
                <a:latin typeface="+mn-lt"/>
              </a:rPr>
              <a:t/>
            </a:r>
            <a:br>
              <a:rPr lang="cs-CZ" sz="2400" b="1" dirty="0" smtClean="0">
                <a:solidFill>
                  <a:schemeClr val="bg1"/>
                </a:solidFill>
                <a:latin typeface="+mn-lt"/>
              </a:rPr>
            </a:br>
            <a:r>
              <a:rPr lang="de-DE" sz="2400" dirty="0" smtClean="0">
                <a:solidFill>
                  <a:schemeClr val="bg1"/>
                </a:solidFill>
                <a:latin typeface="+mn-lt"/>
              </a:rPr>
              <a:t>Der </a:t>
            </a:r>
            <a:r>
              <a:rPr lang="de-DE" sz="2400" dirty="0">
                <a:solidFill>
                  <a:schemeClr val="bg1"/>
                </a:solidFill>
                <a:latin typeface="+mn-lt"/>
              </a:rPr>
              <a:t>Bau des Lübecker Rathauses begann im Jahre </a:t>
            </a:r>
            <a:r>
              <a:rPr lang="de-DE" sz="2400" dirty="0" smtClean="0">
                <a:solidFill>
                  <a:schemeClr val="bg1"/>
                </a:solidFill>
                <a:latin typeface="+mn-lt"/>
              </a:rPr>
              <a:t>1230 </a:t>
            </a:r>
            <a:r>
              <a:rPr lang="de-DE" sz="2400" dirty="0">
                <a:solidFill>
                  <a:schemeClr val="bg1"/>
                </a:solidFill>
                <a:latin typeface="+mn-lt"/>
              </a:rPr>
              <a:t>kurz nach der Verleihung der Reichsfreiheit und im Laufe der Jahre wurde es immer wieder verändert und erweitert. Dies erklärt die </a:t>
            </a:r>
            <a:r>
              <a:rPr lang="de-DE" sz="2400" dirty="0" smtClean="0">
                <a:solidFill>
                  <a:schemeClr val="bg1"/>
                </a:solidFill>
                <a:latin typeface="+mn-lt"/>
              </a:rPr>
              <a:t>verschiedenen </a:t>
            </a:r>
            <a:r>
              <a:rPr lang="de-DE" sz="2400" dirty="0">
                <a:solidFill>
                  <a:schemeClr val="bg1"/>
                </a:solidFill>
                <a:latin typeface="+mn-lt"/>
              </a:rPr>
              <a:t>Baustile und Teile. Die Fertigstellung erfolgte 1308. Noch heute erfüllt es seine Aufgabe als Sitz der Verwaltung, Tagungsort der Bürgerschaft und ihrer Ausschüsse sowie des Senats. </a:t>
            </a:r>
            <a:r>
              <a:rPr lang="cs-CZ" sz="2400" dirty="0">
                <a:solidFill>
                  <a:schemeClr val="bg1"/>
                </a:solidFill>
                <a:latin typeface="+mn-lt"/>
              </a:rPr>
              <a:t/>
            </a:r>
            <a:br>
              <a:rPr lang="cs-CZ" sz="2400" dirty="0">
                <a:solidFill>
                  <a:schemeClr val="bg1"/>
                </a:solidFill>
                <a:latin typeface="+mn-lt"/>
              </a:rPr>
            </a:br>
            <a:endParaRPr lang="cs-CZ" sz="2400" dirty="0">
              <a:solidFill>
                <a:schemeClr val="bg1"/>
              </a:solidFill>
              <a:latin typeface="+mn-lt"/>
            </a:endParaRPr>
          </a:p>
        </p:txBody>
      </p:sp>
      <p:pic>
        <p:nvPicPr>
          <p:cNvPr id="9" name="Zástupný symbol pro obsah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2274094"/>
            <a:ext cx="5181600" cy="3454400"/>
          </a:xfrm>
        </p:spPr>
      </p:pic>
      <p:pic>
        <p:nvPicPr>
          <p:cNvPr id="7" name="Zástupný symbol pro obsah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274094"/>
            <a:ext cx="5181600" cy="3454400"/>
          </a:xfrm>
        </p:spPr>
      </p:pic>
    </p:spTree>
    <p:extLst>
      <p:ext uri="{BB962C8B-B14F-4D97-AF65-F5344CB8AC3E}">
        <p14:creationId xmlns:p14="http://schemas.microsoft.com/office/powerpoint/2010/main" val="13116197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iv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750</TotalTime>
  <Words>1412</Words>
  <Application>Microsoft Office PowerPoint</Application>
  <PresentationFormat>Širokoúhlá obrazovka</PresentationFormat>
  <Paragraphs>141</Paragraphs>
  <Slides>24</Slides>
  <Notes>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24</vt:i4>
      </vt:variant>
    </vt:vector>
  </HeadingPairs>
  <TitlesOfParts>
    <vt:vector size="30" baseType="lpstr">
      <vt:lpstr>Arial</vt:lpstr>
      <vt:lpstr>Calibri</vt:lpstr>
      <vt:lpstr>Calibri (Základní text)</vt:lpstr>
      <vt:lpstr>Calibri Light</vt:lpstr>
      <vt:lpstr>Times New Roman</vt:lpstr>
      <vt:lpstr>Office Theme</vt:lpstr>
      <vt:lpstr>Meine Reise nach Hamburg</vt:lpstr>
      <vt:lpstr>Sehenswürdigkeiten von Hamburg</vt:lpstr>
      <vt:lpstr>Prezentace aplikace PowerPoint</vt:lpstr>
      <vt:lpstr>Das Wahrzeichen der Hansestadt ist die Hauptkirche St. Michaelis. Besonders beeindruckend ist das Kirchenschiff samt der fünf Orgeln, der Gewölbekeller und die fabelhafte Aussicht vom Kirchturm. In seiner knapp 400-jährigen Geschichte musste der sogenannte "Michel" zweimal komplett wiederaufgebaut werden.</vt:lpstr>
      <vt:lpstr> Speicherstadt - Historische Backsteingebäude  Die Speicherstadt ist das größte Lagerhausensemble der Welt und erstreckt sich auf rund 26 Hektar zwischen Baumwall und Oberhafen. Der Komplex wurde zwischen 1883 und dem Ende der 1920er Jahre auf tausenden Eichenpfählen gebaut und steht seit 1991 unter Denkmalschutz und ist seit Juli 2015 Teil des Weltkulturerbes. </vt:lpstr>
      <vt:lpstr>Auf dem traditionsreichen Kaispeicher A wird nach Plänen der Schweizer Architekten Herzog &amp; de Meuron ein spektakuläres Konzerthaus mit faszinierender Glasfassade gebaut – die Elbphilharmonie Hamburg als neues architektonisches und musikalisches Wahrzeichen der Hansestadt.</vt:lpstr>
      <vt:lpstr>Der größte Hafen Deutschlands</vt:lpstr>
      <vt:lpstr>Ausflug nach Lübeck</vt:lpstr>
      <vt:lpstr> Der Bau des Lübecker Rathauses begann im Jahre 1230 kurz nach der Verleihung der Reichsfreiheit und im Laufe der Jahre wurde es immer wieder verändert und erweitert. Dies erklärt die verschiedenen Baustile und Teile. Die Fertigstellung erfolgte 1308. Noch heute erfüllt es seine Aufgabe als Sitz der Verwaltung, Tagungsort der Bürgerschaft und ihrer Ausschüsse sowie des Senats.  </vt:lpstr>
      <vt:lpstr>Nachdem im Bereich des heutigen Doms eine Holzkirche gebaut und 1163 geweiht wurde, begannen die Pläne für die große steinerne Kirche, deren Grundstein 1173 gelegt wurde. Als Ersatz für den Naturstein, der in dieser Gegend nicht zur Verfügung stand, nahm man Backstein als Baustoff. </vt:lpstr>
      <vt:lpstr>Meine Sprachschule</vt:lpstr>
      <vt:lpstr>Ich war in der Kursstufe B2 </vt:lpstr>
      <vt:lpstr>Einstufungstests für Deutsch </vt:lpstr>
      <vt:lpstr>Prezentace aplikace PowerPoint</vt:lpstr>
      <vt:lpstr>Lernmethoden</vt:lpstr>
      <vt:lpstr>Lernmethoden</vt:lpstr>
      <vt:lpstr>Lernmaterialien</vt:lpstr>
      <vt:lpstr>Lernmaterialien</vt:lpstr>
      <vt:lpstr>Lernmaterialien</vt:lpstr>
      <vt:lpstr>Lernmaterialien</vt:lpstr>
      <vt:lpstr>Ein wenig Theorie</vt:lpstr>
      <vt:lpstr>Filme im Unterricht </vt:lpstr>
      <vt:lpstr>Kinderarbeiten</vt:lpstr>
      <vt:lpstr>Prezentace aplikace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Meine Reise nach Hamburg</dc:title>
  <dc:creator>Pavla Markupova</dc:creator>
  <cp:lastModifiedBy>Pavla Markupova</cp:lastModifiedBy>
  <cp:revision>119</cp:revision>
  <dcterms:created xsi:type="dcterms:W3CDTF">2015-07-12T10:30:16Z</dcterms:created>
  <dcterms:modified xsi:type="dcterms:W3CDTF">2015-07-17T15:16:05Z</dcterms:modified>
</cp:coreProperties>
</file>